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97" r:id="rId5"/>
    <p:sldMasterId id="2147483701" r:id="rId6"/>
  </p:sldMasterIdLst>
  <p:notesMasterIdLst>
    <p:notesMasterId r:id="rId19"/>
  </p:notesMasterIdLst>
  <p:sldIdLst>
    <p:sldId id="271" r:id="rId7"/>
    <p:sldId id="272" r:id="rId8"/>
    <p:sldId id="1519" r:id="rId9"/>
    <p:sldId id="1520" r:id="rId10"/>
    <p:sldId id="1523" r:id="rId11"/>
    <p:sldId id="1524" r:id="rId12"/>
    <p:sldId id="1525" r:id="rId13"/>
    <p:sldId id="1526" r:id="rId14"/>
    <p:sldId id="1527" r:id="rId15"/>
    <p:sldId id="1528" r:id="rId16"/>
    <p:sldId id="1521" r:id="rId17"/>
    <p:sldId id="276" r:id="rId18"/>
  </p:sldIdLst>
  <p:sldSz cx="9144000" cy="6858000" type="screen4x3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a Lourdes Abrego Perez" initials="ALAP" lastIdx="1" clrIdx="0">
    <p:extLst>
      <p:ext uri="{19B8F6BF-5375-455C-9EA6-DF929625EA0E}">
        <p15:presenceInfo xmlns:p15="http://schemas.microsoft.com/office/powerpoint/2012/main" userId="a5c43f3334f2f6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64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BD9C6-EC3F-48A4-A706-24A1A3A237B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CE41B-8777-4890-9A34-A9A4F66060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/>
        </p:nvSpPr>
        <p:spPr>
          <a:xfrm>
            <a:off x="0" y="0"/>
            <a:ext cx="9144000" cy="684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270242"/>
            <a:ext cx="6858000" cy="1240242"/>
          </a:xfrm>
          <a:prstGeom prst="rect">
            <a:avLst/>
          </a:prstGeom>
        </p:spPr>
        <p:txBody>
          <a:bodyPr anchor="b"/>
          <a:lstStyle>
            <a:lvl1pPr algn="ctr">
              <a:defRPr sz="3163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1833" y="3602013"/>
            <a:ext cx="4870929" cy="837093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1265">
                <a:solidFill>
                  <a:schemeClr val="bg1"/>
                </a:solidFill>
              </a:defRPr>
            </a:lvl1pPr>
            <a:lvl2pPr marL="240990" indent="0" algn="ctr">
              <a:buNone/>
              <a:defRPr sz="1054"/>
            </a:lvl2pPr>
            <a:lvl3pPr marL="481980" indent="0" algn="ctr">
              <a:buNone/>
              <a:defRPr sz="949"/>
            </a:lvl3pPr>
            <a:lvl4pPr marL="722970" indent="0" algn="ctr">
              <a:buNone/>
              <a:defRPr sz="843"/>
            </a:lvl4pPr>
            <a:lvl5pPr marL="963960" indent="0" algn="ctr">
              <a:buNone/>
              <a:defRPr sz="843"/>
            </a:lvl5pPr>
            <a:lvl6pPr marL="1204951" indent="0" algn="ctr">
              <a:buNone/>
              <a:defRPr sz="843"/>
            </a:lvl6pPr>
            <a:lvl7pPr marL="1445941" indent="0" algn="ctr">
              <a:buNone/>
              <a:defRPr sz="843"/>
            </a:lvl7pPr>
            <a:lvl8pPr marL="1686931" indent="0" algn="ctr">
              <a:buNone/>
              <a:defRPr sz="843"/>
            </a:lvl8pPr>
            <a:lvl9pPr marL="1927921" indent="0" algn="ctr">
              <a:buNone/>
              <a:defRPr sz="843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/>
        </p:nvSpPr>
        <p:spPr>
          <a:xfrm>
            <a:off x="2081833" y="2148904"/>
            <a:ext cx="4870929" cy="19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4B91903A-ECC2-4B0F-BD8C-C07577A443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3774" y="0"/>
            <a:ext cx="1800225" cy="7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53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3955" y="1179347"/>
            <a:ext cx="8719416" cy="5280830"/>
          </a:xfrm>
        </p:spPr>
        <p:txBody>
          <a:bodyPr>
            <a:normAutofit/>
          </a:bodyPr>
          <a:lstStyle>
            <a:lvl1pPr marL="257052" indent="-257052" algn="l" defTabSz="685472" rtl="0" eaLnBrk="1" latinLnBrk="0" hangingPunct="1">
              <a:spcBef>
                <a:spcPts val="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lang="en-US" sz="1349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7052" indent="-257052" algn="l" defTabSz="685472" rtl="0" eaLnBrk="1" latinLnBrk="0" hangingPunct="1">
              <a:buFont typeface="Courier New" panose="02070309020205020404" pitchFamily="49" charset="0"/>
              <a:buChar char="o"/>
              <a:defRPr lang="en-US" sz="1349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57052" indent="-257052" algn="l" defTabSz="685472" rtl="0" eaLnBrk="1" latinLnBrk="0" hangingPunct="1">
              <a:buFont typeface="Courier New" panose="02070309020205020404" pitchFamily="49" charset="0"/>
              <a:buChar char="o"/>
              <a:defRPr lang="en-US" sz="1349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257052" indent="-257052" algn="l" defTabSz="685472" rtl="0" eaLnBrk="1" latinLnBrk="0" hangingPunct="1">
              <a:buFont typeface="Courier New" panose="02070309020205020404" pitchFamily="49" charset="0"/>
              <a:buChar char="o"/>
              <a:defRPr lang="en-US" sz="1349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57052" indent="-257052" algn="l" defTabSz="685472" rtl="0" eaLnBrk="1" latinLnBrk="0" hangingPunct="1">
              <a:buFont typeface="Courier New" panose="02070309020205020404" pitchFamily="49" charset="0"/>
              <a:buChar char="o"/>
              <a:defRPr lang="en-US" sz="1349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471262" indent="-204690">
              <a:buFont typeface="Courier New" panose="02070309020205020404" pitchFamily="49" charset="0"/>
              <a:buChar char="o"/>
              <a:defRPr/>
            </a:lvl6pPr>
            <a:lvl7pPr marL="938955" indent="-266572">
              <a:buFont typeface="Courier New" panose="02070309020205020404" pitchFamily="49" charset="0"/>
              <a:buChar char="o"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5"/>
            <a:r>
              <a:rPr lang="en-US" dirty="0"/>
              <a:t>Second level</a:t>
            </a:r>
          </a:p>
          <a:p>
            <a:pPr lvl="6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89959" y="1561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5858-C9BB-42DE-ACF5-DF9AED029BC3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" y="517106"/>
            <a:ext cx="9143999" cy="539799"/>
          </a:xfrm>
        </p:spPr>
        <p:txBody>
          <a:bodyPr>
            <a:normAutofit fontScale="90000"/>
          </a:bodyPr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3815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366240"/>
            <a:ext cx="6182318" cy="1325033"/>
          </a:xfrm>
          <a:prstGeom prst="rect">
            <a:avLst/>
          </a:prstGeom>
        </p:spPr>
        <p:txBody>
          <a:bodyPr/>
          <a:lstStyle>
            <a:lvl1pPr algn="l">
              <a:defRPr lang="en-US" sz="3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27112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505" y="358199"/>
            <a:ext cx="5105971" cy="346000"/>
          </a:xfrm>
          <a:prstGeom prst="rect">
            <a:avLst/>
          </a:prstGeom>
        </p:spPr>
        <p:txBody>
          <a:bodyPr/>
          <a:lstStyle>
            <a:lvl1pPr algn="l">
              <a:defRPr lang="es-ES" sz="135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6858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505" y="67360"/>
            <a:ext cx="4392722" cy="346000"/>
          </a:xfrm>
          <a:prstGeom prst="rect">
            <a:avLst/>
          </a:prstGeom>
        </p:spPr>
        <p:txBody>
          <a:bodyPr/>
          <a:lstStyle>
            <a:lvl1pPr algn="l">
              <a:defRPr lang="en-US" sz="1500" dirty="0">
                <a:solidFill>
                  <a:schemeClr val="bg1"/>
                </a:solidFill>
              </a:defRPr>
            </a:lvl1pPr>
          </a:lstStyle>
          <a:p>
            <a:pPr marL="0" lvl="0" algn="l" defTabSz="6858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03198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4314"/>
            <a:ext cx="1965023" cy="831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6694">
              <a:lnSpc>
                <a:spcPct val="100000"/>
              </a:lnSpc>
              <a:spcBef>
                <a:spcPts val="50"/>
              </a:spcBef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324" spc="-3" dirty="0">
                <a:solidFill>
                  <a:srgbClr val="F0F1F1"/>
                </a:solidFill>
              </a:rPr>
              <a:t>M</a:t>
            </a:r>
            <a:r>
              <a:rPr sz="5324" spc="-3" dirty="0">
                <a:solidFill>
                  <a:srgbClr val="18CDE2"/>
                </a:solidFill>
              </a:rPr>
              <a:t>IA</a:t>
            </a:r>
            <a:r>
              <a:rPr sz="5324" spc="-3" dirty="0">
                <a:solidFill>
                  <a:srgbClr val="F0F1F1"/>
                </a:solidFill>
              </a:rPr>
              <a:t>D</a:t>
            </a:r>
            <a:endParaRPr sz="5324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5375120" y="3569708"/>
            <a:ext cx="817002" cy="417780"/>
          </a:xfrm>
          <a:prstGeom prst="rect">
            <a:avLst/>
          </a:prstGeom>
        </p:spPr>
        <p:txBody>
          <a:bodyPr vert="horz" wrap="square" lIns="0" tIns="41503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327"/>
              </a:spcBef>
            </a:pPr>
            <a:r>
              <a:rPr sz="685" spc="5" dirty="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685" dirty="0">
              <a:latin typeface="Antenna Regular"/>
              <a:cs typeface="Antenna Regular"/>
            </a:endParaRPr>
          </a:p>
          <a:p>
            <a:pPr marL="6694" marR="2678">
              <a:lnSpc>
                <a:spcPct val="133800"/>
              </a:lnSpc>
            </a:pPr>
            <a:r>
              <a:rPr sz="685" spc="8" dirty="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685" spc="3" dirty="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685" spc="5" dirty="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685" spc="8" dirty="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685" spc="-50" dirty="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685" dirty="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685" dirty="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4443783" y="2356508"/>
            <a:ext cx="1235424" cy="1754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3096471" y="3168802"/>
            <a:ext cx="1965023" cy="825748"/>
          </a:xfrm>
          <a:prstGeom prst="rect">
            <a:avLst/>
          </a:prstGeom>
        </p:spPr>
        <p:txBody>
          <a:bodyPr vert="horz" wrap="square" lIns="0" tIns="6359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6694">
              <a:lnSpc>
                <a:spcPct val="100000"/>
              </a:lnSpc>
              <a:spcBef>
                <a:spcPts val="50"/>
              </a:spcBef>
            </a:pPr>
            <a:r>
              <a:rPr lang="es-CO" sz="5324" spc="-3" dirty="0">
                <a:solidFill>
                  <a:srgbClr val="F0F1F1"/>
                </a:solidFill>
              </a:rPr>
              <a:t>M</a:t>
            </a:r>
            <a:r>
              <a:rPr lang="es-CO" sz="5324" spc="-3" dirty="0">
                <a:solidFill>
                  <a:srgbClr val="18CDE2"/>
                </a:solidFill>
              </a:rPr>
              <a:t>IA</a:t>
            </a:r>
            <a:r>
              <a:rPr lang="es-CO" sz="5324" spc="-3" dirty="0">
                <a:solidFill>
                  <a:srgbClr val="F0F1F1"/>
                </a:solidFill>
              </a:rPr>
              <a:t>D</a:t>
            </a:r>
            <a:endParaRPr lang="es-CO" sz="5324" dirty="0"/>
          </a:p>
        </p:txBody>
      </p:sp>
    </p:spTree>
    <p:extLst>
      <p:ext uri="{BB962C8B-B14F-4D97-AF65-F5344CB8AC3E}">
        <p14:creationId xmlns:p14="http://schemas.microsoft.com/office/powerpoint/2010/main" val="3731389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421052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4210524" cy="68580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890302" y="3223341"/>
            <a:ext cx="1608567" cy="676383"/>
          </a:xfrm>
          <a:prstGeom prst="rect">
            <a:avLst/>
          </a:prstGeom>
        </p:spPr>
        <p:txBody>
          <a:bodyPr vert="horz" wrap="square" lIns="0" tIns="7029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55"/>
              </a:spcBef>
            </a:pPr>
            <a:r>
              <a:rPr sz="4349" b="1" dirty="0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4349" b="1" dirty="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4349" b="1" dirty="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4349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2870985" y="3525371"/>
            <a:ext cx="670404" cy="341328"/>
          </a:xfrm>
          <a:prstGeom prst="rect">
            <a:avLst/>
          </a:prstGeom>
        </p:spPr>
        <p:txBody>
          <a:bodyPr vert="horz" wrap="square" lIns="0" tIns="36148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285"/>
              </a:spcBef>
            </a:pPr>
            <a:r>
              <a:rPr sz="553" spc="5" dirty="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553">
              <a:latin typeface="Antenna Regular"/>
              <a:cs typeface="Antenna Regular"/>
            </a:endParaRPr>
          </a:p>
          <a:p>
            <a:pPr marL="6694" marR="2678">
              <a:lnSpc>
                <a:spcPct val="135400"/>
              </a:lnSpc>
            </a:pPr>
            <a:r>
              <a:rPr sz="553" spc="11" dirty="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553" spc="5" dirty="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553" spc="11" dirty="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553" spc="-26" dirty="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553" spc="3" dirty="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553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2110911" y="2532576"/>
            <a:ext cx="1009863" cy="1436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5335149" y="2839641"/>
            <a:ext cx="2749512" cy="18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149" y="3011483"/>
            <a:ext cx="2918550" cy="1328345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08150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4351961" y="5616051"/>
            <a:ext cx="1170780" cy="491693"/>
          </a:xfrm>
          <a:prstGeom prst="rect">
            <a:avLst/>
          </a:prstGeom>
        </p:spPr>
        <p:txBody>
          <a:bodyPr vert="horz" wrap="square" lIns="0" tIns="9037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71"/>
              </a:spcBef>
            </a:pPr>
            <a:r>
              <a:rPr sz="3136" b="1" spc="18" dirty="0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3136" b="1" spc="11" dirty="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3136" b="1" spc="16" dirty="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3136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5789065" y="5835198"/>
            <a:ext cx="490001" cy="249959"/>
          </a:xfrm>
          <a:prstGeom prst="rect">
            <a:avLst/>
          </a:prstGeom>
        </p:spPr>
        <p:txBody>
          <a:bodyPr vert="horz" wrap="square" lIns="0" tIns="28784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227"/>
              </a:spcBef>
            </a:pPr>
            <a:r>
              <a:rPr sz="395" spc="8" dirty="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395">
              <a:latin typeface="Antenna Regular"/>
              <a:cs typeface="Antenna Regular"/>
            </a:endParaRPr>
          </a:p>
          <a:p>
            <a:pPr marL="6694" marR="2678">
              <a:lnSpc>
                <a:spcPct val="137500"/>
              </a:lnSpc>
            </a:pPr>
            <a:r>
              <a:rPr sz="395" spc="11" dirty="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395" spc="5" dirty="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395" spc="8" dirty="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395" spc="11" dirty="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395" spc="-42" dirty="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395" spc="5" dirty="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395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5239424" y="5117407"/>
            <a:ext cx="732718" cy="1042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6573505" y="5152430"/>
            <a:ext cx="0" cy="1080492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8929"/>
            <a:ext cx="4109545" cy="6849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67944" y="5117406"/>
            <a:ext cx="1647657" cy="498645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3802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965023" cy="82054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6694">
              <a:lnSpc>
                <a:spcPct val="100000"/>
              </a:lnSpc>
              <a:spcBef>
                <a:spcPts val="50"/>
              </a:spcBef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5324" spc="-3">
                <a:solidFill>
                  <a:srgbClr val="F0F1F1"/>
                </a:solidFill>
              </a:rPr>
              <a:t>Haga clic para modificar el estilo de título del patrón</a:t>
            </a:r>
            <a:endParaRPr sz="5324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5375120" y="3569708"/>
            <a:ext cx="817002" cy="417780"/>
          </a:xfrm>
          <a:prstGeom prst="rect">
            <a:avLst/>
          </a:prstGeom>
        </p:spPr>
        <p:txBody>
          <a:bodyPr vert="horz" wrap="square" lIns="0" tIns="41503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327"/>
              </a:spcBef>
            </a:pPr>
            <a:r>
              <a:rPr sz="685" spc="5" dirty="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685" dirty="0">
              <a:latin typeface="Antenna Regular"/>
              <a:cs typeface="Antenna Regular"/>
            </a:endParaRPr>
          </a:p>
          <a:p>
            <a:pPr marL="6694" marR="2678">
              <a:lnSpc>
                <a:spcPct val="133800"/>
              </a:lnSpc>
            </a:pPr>
            <a:r>
              <a:rPr sz="685" spc="8" dirty="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685" spc="3" dirty="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685" spc="5" dirty="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685" spc="8" dirty="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685" spc="-50" dirty="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685" dirty="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685" dirty="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4443783" y="2356508"/>
            <a:ext cx="1235424" cy="1754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3096471" y="3168802"/>
            <a:ext cx="1965023" cy="825748"/>
          </a:xfrm>
          <a:prstGeom prst="rect">
            <a:avLst/>
          </a:prstGeom>
        </p:spPr>
        <p:txBody>
          <a:bodyPr vert="horz" wrap="square" lIns="0" tIns="6359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6694">
              <a:lnSpc>
                <a:spcPct val="100000"/>
              </a:lnSpc>
              <a:spcBef>
                <a:spcPts val="50"/>
              </a:spcBef>
            </a:pPr>
            <a:r>
              <a:rPr lang="es-CO" sz="5324" spc="-3" dirty="0">
                <a:solidFill>
                  <a:srgbClr val="F0F1F1"/>
                </a:solidFill>
              </a:rPr>
              <a:t>M</a:t>
            </a:r>
            <a:r>
              <a:rPr lang="es-CO" sz="5324" spc="-3" dirty="0">
                <a:solidFill>
                  <a:srgbClr val="18CDE2"/>
                </a:solidFill>
              </a:rPr>
              <a:t>IA</a:t>
            </a:r>
            <a:r>
              <a:rPr lang="es-CO" sz="5324" spc="-3" dirty="0">
                <a:solidFill>
                  <a:srgbClr val="F0F1F1"/>
                </a:solidFill>
              </a:rPr>
              <a:t>D</a:t>
            </a:r>
            <a:endParaRPr lang="es-CO" sz="5324" dirty="0"/>
          </a:p>
        </p:txBody>
      </p:sp>
    </p:spTree>
    <p:extLst>
      <p:ext uri="{BB962C8B-B14F-4D97-AF65-F5344CB8AC3E}">
        <p14:creationId xmlns:p14="http://schemas.microsoft.com/office/powerpoint/2010/main" val="2294146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421052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4210524" cy="68580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890302" y="3223341"/>
            <a:ext cx="1608567" cy="676383"/>
          </a:xfrm>
          <a:prstGeom prst="rect">
            <a:avLst/>
          </a:prstGeom>
        </p:spPr>
        <p:txBody>
          <a:bodyPr vert="horz" wrap="square" lIns="0" tIns="7029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55"/>
              </a:spcBef>
            </a:pPr>
            <a:r>
              <a:rPr sz="4349" b="1" dirty="0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4349" b="1" dirty="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4349" b="1" dirty="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4349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2870985" y="3525371"/>
            <a:ext cx="670404" cy="341328"/>
          </a:xfrm>
          <a:prstGeom prst="rect">
            <a:avLst/>
          </a:prstGeom>
        </p:spPr>
        <p:txBody>
          <a:bodyPr vert="horz" wrap="square" lIns="0" tIns="36148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285"/>
              </a:spcBef>
            </a:pPr>
            <a:r>
              <a:rPr sz="553" spc="5" dirty="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553">
              <a:latin typeface="Antenna Regular"/>
              <a:cs typeface="Antenna Regular"/>
            </a:endParaRPr>
          </a:p>
          <a:p>
            <a:pPr marL="6694" marR="2678">
              <a:lnSpc>
                <a:spcPct val="135400"/>
              </a:lnSpc>
            </a:pPr>
            <a:r>
              <a:rPr sz="553" spc="11" dirty="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553" spc="5" dirty="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553" spc="11" dirty="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553" spc="-26" dirty="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553" spc="3" dirty="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553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2110911" y="2532576"/>
            <a:ext cx="1009863" cy="1436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5335149" y="2839641"/>
            <a:ext cx="2749512" cy="18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 dirty="0"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149" y="3011483"/>
            <a:ext cx="2918550" cy="1328345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3778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4351961" y="5616051"/>
            <a:ext cx="1170780" cy="491693"/>
          </a:xfrm>
          <a:prstGeom prst="rect">
            <a:avLst/>
          </a:prstGeom>
        </p:spPr>
        <p:txBody>
          <a:bodyPr vert="horz" wrap="square" lIns="0" tIns="9037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71"/>
              </a:spcBef>
            </a:pPr>
            <a:r>
              <a:rPr sz="3136" b="1" spc="18" dirty="0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3136" b="1" spc="11" dirty="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3136" b="1" spc="16" dirty="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3136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5789065" y="5835198"/>
            <a:ext cx="490001" cy="249959"/>
          </a:xfrm>
          <a:prstGeom prst="rect">
            <a:avLst/>
          </a:prstGeom>
        </p:spPr>
        <p:txBody>
          <a:bodyPr vert="horz" wrap="square" lIns="0" tIns="28784" rIns="0" bIns="0" rtlCol="0">
            <a:spAutoFit/>
          </a:bodyPr>
          <a:lstStyle/>
          <a:p>
            <a:pPr marL="6694">
              <a:lnSpc>
                <a:spcPct val="100000"/>
              </a:lnSpc>
              <a:spcBef>
                <a:spcPts val="227"/>
              </a:spcBef>
            </a:pPr>
            <a:r>
              <a:rPr sz="395" spc="8" dirty="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395">
              <a:latin typeface="Antenna Regular"/>
              <a:cs typeface="Antenna Regular"/>
            </a:endParaRPr>
          </a:p>
          <a:p>
            <a:pPr marL="6694" marR="2678">
              <a:lnSpc>
                <a:spcPct val="137500"/>
              </a:lnSpc>
            </a:pPr>
            <a:r>
              <a:rPr sz="395" spc="11" dirty="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395" spc="5" dirty="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395" spc="8" dirty="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395" spc="11" dirty="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395" spc="-42" dirty="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395" spc="5" dirty="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395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5239424" y="5117407"/>
            <a:ext cx="732718" cy="1042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6573505" y="5152430"/>
            <a:ext cx="0" cy="1080492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8929"/>
            <a:ext cx="4109545" cy="6849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67944" y="5117406"/>
            <a:ext cx="1647657" cy="498645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09051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405" y="2348575"/>
            <a:ext cx="7478032" cy="74780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4819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19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7405" y="3231096"/>
            <a:ext cx="7478032" cy="13230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120495" indent="-120495" algn="l" defTabSz="481980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476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36148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265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60247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054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84346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108445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132544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6643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742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41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399" y="6356821"/>
            <a:ext cx="2057567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9B42B2-B04D-454C-B07A-3FA4DF6EA671}" type="datetime1">
              <a:rPr lang="es-CO" smtClean="0"/>
              <a:pPr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/>
        </p:nvSpPr>
        <p:spPr>
          <a:xfrm>
            <a:off x="2081833" y="2148904"/>
            <a:ext cx="4870929" cy="19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47094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00" y="943257"/>
            <a:ext cx="7887202" cy="74780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717" y="1875235"/>
            <a:ext cx="7196884" cy="430187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A10C5858-C9BB-42DE-ACF5-DF9AED029BC3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/>
        </p:nvSpPr>
        <p:spPr>
          <a:xfrm>
            <a:off x="1318717" y="1768078"/>
            <a:ext cx="1949292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D014A4A-1FDE-4DC3-BA50-22C7FB436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9135" y="6128286"/>
            <a:ext cx="1604865" cy="6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220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943256"/>
            <a:ext cx="3943601" cy="747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819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19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826122"/>
            <a:ext cx="3943601" cy="4350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0495" indent="-120495" algn="l" defTabSz="481980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476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36148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265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60247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054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84346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108445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132544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6643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742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41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399" y="6356821"/>
            <a:ext cx="2057567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9B42B2-B04D-454C-B07A-3FA4DF6EA671}" type="datetime1">
              <a:rPr lang="es-CO" smtClean="0"/>
              <a:pPr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112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99" y="992369"/>
            <a:ext cx="3943601" cy="747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819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19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99" y="1875235"/>
            <a:ext cx="3943601" cy="4350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0495" indent="-120495" algn="l" defTabSz="481980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476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36148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265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60247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054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84346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108445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132544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6643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742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41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399" y="6356821"/>
            <a:ext cx="2057567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9B42B2-B04D-454C-B07A-3FA4DF6EA671}" type="datetime1">
              <a:rPr lang="es-CO" smtClean="0"/>
              <a:pPr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7833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43256"/>
            <a:ext cx="3943601" cy="5233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0495" indent="-120495" algn="l" defTabSz="481980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476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36148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265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60247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054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84346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108445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132544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6643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742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41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399" y="6356821"/>
            <a:ext cx="2057567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9B42B2-B04D-454C-B07A-3FA4DF6EA671}" type="datetime1">
              <a:rPr lang="es-CO" smtClean="0"/>
              <a:pPr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1492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99" y="857250"/>
            <a:ext cx="3943601" cy="536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0495" indent="-120495" algn="l" defTabSz="481980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476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36148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265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60247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1054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843465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108445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132544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6643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742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416" indent="-120495" algn="l" defTabSz="481980" rtl="0" eaLnBrk="1" latinLnBrk="0" hangingPunct="1">
              <a:lnSpc>
                <a:spcPct val="90000"/>
              </a:lnSpc>
              <a:spcBef>
                <a:spcPts val="264"/>
              </a:spcBef>
              <a:buFont typeface="Arial" panose="020B0604020202020204" pitchFamily="34" charset="0"/>
              <a:buChar char="•"/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399" y="6356821"/>
            <a:ext cx="2057567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9B42B2-B04D-454C-B07A-3FA4DF6EA671}" type="datetime1">
              <a:rPr lang="es-CO" smtClean="0"/>
              <a:pPr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481980" rtl="0" eaLnBrk="1" latinLnBrk="0" hangingPunct="1">
              <a:defRPr sz="6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4099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198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97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960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495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594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693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7921" algn="l" defTabSz="481980" rtl="0" eaLnBrk="1" latinLnBrk="0" hangingPunct="1">
              <a:defRPr sz="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075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36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/>
        </p:nvSpPr>
        <p:spPr>
          <a:xfrm>
            <a:off x="0" y="1348374"/>
            <a:ext cx="9104030" cy="1232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15" y="3061767"/>
            <a:ext cx="7886366" cy="1277203"/>
          </a:xfrm>
          <a:prstGeom prst="rect">
            <a:avLst/>
          </a:prstGeom>
        </p:spPr>
        <p:txBody>
          <a:bodyPr anchor="ctr" anchorCtr="1"/>
          <a:lstStyle>
            <a:lvl1pPr>
              <a:defRPr sz="3163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215" y="4589859"/>
            <a:ext cx="7886366" cy="1500188"/>
          </a:xfrm>
        </p:spPr>
        <p:txBody>
          <a:bodyPr/>
          <a:lstStyle>
            <a:lvl1pPr marL="0" indent="0">
              <a:buNone/>
              <a:defRPr sz="1265">
                <a:solidFill>
                  <a:schemeClr val="tx1">
                    <a:tint val="75000"/>
                  </a:schemeClr>
                </a:solidFill>
              </a:defRPr>
            </a:lvl1pPr>
            <a:lvl2pPr marL="240990" indent="0">
              <a:buNone/>
              <a:defRPr sz="1054">
                <a:solidFill>
                  <a:schemeClr val="tx1">
                    <a:tint val="75000"/>
                  </a:schemeClr>
                </a:solidFill>
              </a:defRPr>
            </a:lvl2pPr>
            <a:lvl3pPr marL="481980" indent="0">
              <a:buNone/>
              <a:defRPr sz="949">
                <a:solidFill>
                  <a:schemeClr val="tx1">
                    <a:tint val="75000"/>
                  </a:schemeClr>
                </a:solidFill>
              </a:defRPr>
            </a:lvl3pPr>
            <a:lvl4pPr marL="722970" indent="0">
              <a:buNone/>
              <a:defRPr sz="843">
                <a:solidFill>
                  <a:schemeClr val="tx1">
                    <a:tint val="75000"/>
                  </a:schemeClr>
                </a:solidFill>
              </a:defRPr>
            </a:lvl4pPr>
            <a:lvl5pPr marL="963960" indent="0">
              <a:buNone/>
              <a:defRPr sz="843">
                <a:solidFill>
                  <a:schemeClr val="tx1">
                    <a:tint val="75000"/>
                  </a:schemeClr>
                </a:solidFill>
              </a:defRPr>
            </a:lvl5pPr>
            <a:lvl6pPr marL="1204951" indent="0">
              <a:buNone/>
              <a:defRPr sz="843">
                <a:solidFill>
                  <a:schemeClr val="tx1">
                    <a:tint val="75000"/>
                  </a:schemeClr>
                </a:solidFill>
              </a:defRPr>
            </a:lvl6pPr>
            <a:lvl7pPr marL="1445941" indent="0">
              <a:buNone/>
              <a:defRPr sz="843">
                <a:solidFill>
                  <a:schemeClr val="tx1">
                    <a:tint val="75000"/>
                  </a:schemeClr>
                </a:solidFill>
              </a:defRPr>
            </a:lvl7pPr>
            <a:lvl8pPr marL="1686931" indent="0">
              <a:buNone/>
              <a:defRPr sz="843">
                <a:solidFill>
                  <a:schemeClr val="tx1">
                    <a:tint val="75000"/>
                  </a:schemeClr>
                </a:solidFill>
              </a:defRPr>
            </a:lvl8pPr>
            <a:lvl9pPr marL="1927921" indent="0">
              <a:buNone/>
              <a:defRPr sz="8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A10C5858-C9BB-42DE-ACF5-DF9AED029BC3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/>
        </p:nvSpPr>
        <p:spPr>
          <a:xfrm>
            <a:off x="2162161" y="2897672"/>
            <a:ext cx="4870929" cy="18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/>
        </p:nvSpPr>
        <p:spPr>
          <a:xfrm>
            <a:off x="0" y="1348383"/>
            <a:ext cx="9144000" cy="1232297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C016B7-3109-4A98-A0D8-5FF84ACFD9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19980" y="147485"/>
            <a:ext cx="2103441" cy="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00" y="943257"/>
            <a:ext cx="7887202" cy="74780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399" y="1826122"/>
            <a:ext cx="3903437" cy="435099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2164" y="1826122"/>
            <a:ext cx="3903437" cy="435099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A10C5858-C9BB-42DE-ACF5-DF9AED029BC3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8974900E-A62B-473F-ACB4-8C7F448726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9135" y="6128286"/>
            <a:ext cx="1604865" cy="6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9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73" y="934269"/>
            <a:ext cx="7886365" cy="72665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073" y="1681014"/>
            <a:ext cx="3868293" cy="823764"/>
          </a:xfrm>
        </p:spPr>
        <p:txBody>
          <a:bodyPr anchor="b"/>
          <a:lstStyle>
            <a:lvl1pPr marL="0" indent="0">
              <a:buNone/>
              <a:defRPr sz="1265" b="1"/>
            </a:lvl1pPr>
            <a:lvl2pPr marL="240990" indent="0">
              <a:buNone/>
              <a:defRPr sz="1054" b="1"/>
            </a:lvl2pPr>
            <a:lvl3pPr marL="481980" indent="0">
              <a:buNone/>
              <a:defRPr sz="949" b="1"/>
            </a:lvl3pPr>
            <a:lvl4pPr marL="722970" indent="0">
              <a:buNone/>
              <a:defRPr sz="843" b="1"/>
            </a:lvl4pPr>
            <a:lvl5pPr marL="963960" indent="0">
              <a:buNone/>
              <a:defRPr sz="843" b="1"/>
            </a:lvl5pPr>
            <a:lvl6pPr marL="1204951" indent="0">
              <a:buNone/>
              <a:defRPr sz="843" b="1"/>
            </a:lvl6pPr>
            <a:lvl7pPr marL="1445941" indent="0">
              <a:buNone/>
              <a:defRPr sz="843" b="1"/>
            </a:lvl7pPr>
            <a:lvl8pPr marL="1686931" indent="0">
              <a:buNone/>
              <a:defRPr sz="843" b="1"/>
            </a:lvl8pPr>
            <a:lvl9pPr marL="1927921" indent="0">
              <a:buNone/>
              <a:defRPr sz="843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73" y="2504777"/>
            <a:ext cx="3868293" cy="368461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8899" y="1681014"/>
            <a:ext cx="3887539" cy="823764"/>
          </a:xfrm>
        </p:spPr>
        <p:txBody>
          <a:bodyPr anchor="b"/>
          <a:lstStyle>
            <a:lvl1pPr marL="0" indent="0">
              <a:buNone/>
              <a:defRPr sz="1265" b="1"/>
            </a:lvl1pPr>
            <a:lvl2pPr marL="240990" indent="0">
              <a:buNone/>
              <a:defRPr sz="1054" b="1"/>
            </a:lvl2pPr>
            <a:lvl3pPr marL="481980" indent="0">
              <a:buNone/>
              <a:defRPr sz="949" b="1"/>
            </a:lvl3pPr>
            <a:lvl4pPr marL="722970" indent="0">
              <a:buNone/>
              <a:defRPr sz="843" b="1"/>
            </a:lvl4pPr>
            <a:lvl5pPr marL="963960" indent="0">
              <a:buNone/>
              <a:defRPr sz="843" b="1"/>
            </a:lvl5pPr>
            <a:lvl6pPr marL="1204951" indent="0">
              <a:buNone/>
              <a:defRPr sz="843" b="1"/>
            </a:lvl6pPr>
            <a:lvl7pPr marL="1445941" indent="0">
              <a:buNone/>
              <a:defRPr sz="843" b="1"/>
            </a:lvl7pPr>
            <a:lvl8pPr marL="1686931" indent="0">
              <a:buNone/>
              <a:defRPr sz="843" b="1"/>
            </a:lvl8pPr>
            <a:lvl9pPr marL="1927921" indent="0">
              <a:buNone/>
              <a:defRPr sz="843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8899" y="2504777"/>
            <a:ext cx="3887539" cy="368461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A10C5858-C9BB-42DE-ACF5-DF9AED029B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291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00" y="943257"/>
            <a:ext cx="7887202" cy="74780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A10C5858-C9BB-42DE-ACF5-DF9AED029BC3}" type="slidenum">
              <a:rPr lang="es-MX" smtClean="0"/>
              <a:t>‹Nº›</a:t>
            </a:fld>
            <a:endParaRPr lang="es-MX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27E3785-78B8-4777-A219-8F25F8ABE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9135" y="6128286"/>
            <a:ext cx="1604865" cy="6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5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A10C5858-C9BB-42DE-ACF5-DF9AED029B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656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73" y="987847"/>
            <a:ext cx="2948706" cy="1069330"/>
          </a:xfrm>
          <a:prstGeom prst="rect">
            <a:avLst/>
          </a:prstGeom>
        </p:spPr>
        <p:txBody>
          <a:bodyPr anchor="b"/>
          <a:lstStyle>
            <a:lvl1pPr>
              <a:defRPr sz="1687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539" y="987847"/>
            <a:ext cx="4628899" cy="4873377"/>
          </a:xfrm>
        </p:spPr>
        <p:txBody>
          <a:bodyPr/>
          <a:lstStyle>
            <a:lvl1pPr>
              <a:defRPr sz="1687"/>
            </a:lvl1pPr>
            <a:lvl2pPr>
              <a:defRPr sz="1476"/>
            </a:lvl2pPr>
            <a:lvl3pPr>
              <a:defRPr sz="1265"/>
            </a:lvl3pPr>
            <a:lvl4pPr>
              <a:defRPr sz="1054"/>
            </a:lvl4pPr>
            <a:lvl5pPr>
              <a:defRPr sz="1054"/>
            </a:lvl5pPr>
            <a:lvl6pPr>
              <a:defRPr sz="1054"/>
            </a:lvl6pPr>
            <a:lvl7pPr>
              <a:defRPr sz="1054"/>
            </a:lvl7pPr>
            <a:lvl8pPr>
              <a:defRPr sz="1054"/>
            </a:lvl8pPr>
            <a:lvl9pPr>
              <a:defRPr sz="1054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073" y="2057177"/>
            <a:ext cx="2948706" cy="3811860"/>
          </a:xfrm>
        </p:spPr>
        <p:txBody>
          <a:bodyPr/>
          <a:lstStyle>
            <a:lvl1pPr marL="0" indent="0">
              <a:buNone/>
              <a:defRPr sz="843"/>
            </a:lvl1pPr>
            <a:lvl2pPr marL="240990" indent="0">
              <a:buNone/>
              <a:defRPr sz="738"/>
            </a:lvl2pPr>
            <a:lvl3pPr marL="481980" indent="0">
              <a:buNone/>
              <a:defRPr sz="633"/>
            </a:lvl3pPr>
            <a:lvl4pPr marL="722970" indent="0">
              <a:buNone/>
              <a:defRPr sz="527"/>
            </a:lvl4pPr>
            <a:lvl5pPr marL="963960" indent="0">
              <a:buNone/>
              <a:defRPr sz="527"/>
            </a:lvl5pPr>
            <a:lvl6pPr marL="1204951" indent="0">
              <a:buNone/>
              <a:defRPr sz="527"/>
            </a:lvl6pPr>
            <a:lvl7pPr marL="1445941" indent="0">
              <a:buNone/>
              <a:defRPr sz="527"/>
            </a:lvl7pPr>
            <a:lvl8pPr marL="1686931" indent="0">
              <a:buNone/>
              <a:defRPr sz="527"/>
            </a:lvl8pPr>
            <a:lvl9pPr marL="1927921" indent="0">
              <a:buNone/>
              <a:defRPr sz="5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A10C5858-C9BB-42DE-ACF5-DF9AED029BC3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/>
        </p:nvSpPr>
        <p:spPr>
          <a:xfrm>
            <a:off x="3808884" y="857250"/>
            <a:ext cx="4806290" cy="551855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/>
        </p:nvSpPr>
        <p:spPr>
          <a:xfrm>
            <a:off x="3808884" y="5384825"/>
            <a:ext cx="4806290" cy="647849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399382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73" y="987847"/>
            <a:ext cx="2948706" cy="1069330"/>
          </a:xfrm>
          <a:prstGeom prst="rect">
            <a:avLst/>
          </a:prstGeom>
        </p:spPr>
        <p:txBody>
          <a:bodyPr anchor="b"/>
          <a:lstStyle>
            <a:lvl1pPr>
              <a:defRPr sz="1687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539" y="987847"/>
            <a:ext cx="4628899" cy="4873377"/>
          </a:xfrm>
        </p:spPr>
        <p:txBody>
          <a:bodyPr/>
          <a:lstStyle>
            <a:lvl1pPr marL="0" indent="0">
              <a:buNone/>
              <a:defRPr sz="1687"/>
            </a:lvl1pPr>
            <a:lvl2pPr marL="240990" indent="0">
              <a:buNone/>
              <a:defRPr sz="1476"/>
            </a:lvl2pPr>
            <a:lvl3pPr marL="481980" indent="0">
              <a:buNone/>
              <a:defRPr sz="1265"/>
            </a:lvl3pPr>
            <a:lvl4pPr marL="722970" indent="0">
              <a:buNone/>
              <a:defRPr sz="1054"/>
            </a:lvl4pPr>
            <a:lvl5pPr marL="963960" indent="0">
              <a:buNone/>
              <a:defRPr sz="1054"/>
            </a:lvl5pPr>
            <a:lvl6pPr marL="1204951" indent="0">
              <a:buNone/>
              <a:defRPr sz="1054"/>
            </a:lvl6pPr>
            <a:lvl7pPr marL="1445941" indent="0">
              <a:buNone/>
              <a:defRPr sz="1054"/>
            </a:lvl7pPr>
            <a:lvl8pPr marL="1686931" indent="0">
              <a:buNone/>
              <a:defRPr sz="1054"/>
            </a:lvl8pPr>
            <a:lvl9pPr marL="1927921" indent="0">
              <a:buNone/>
              <a:defRPr sz="1054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073" y="2057177"/>
            <a:ext cx="2948706" cy="3811860"/>
          </a:xfrm>
        </p:spPr>
        <p:txBody>
          <a:bodyPr/>
          <a:lstStyle>
            <a:lvl1pPr marL="0" indent="0">
              <a:buNone/>
              <a:defRPr sz="843"/>
            </a:lvl1pPr>
            <a:lvl2pPr marL="240990" indent="0">
              <a:buNone/>
              <a:defRPr sz="738"/>
            </a:lvl2pPr>
            <a:lvl3pPr marL="481980" indent="0">
              <a:buNone/>
              <a:defRPr sz="633"/>
            </a:lvl3pPr>
            <a:lvl4pPr marL="722970" indent="0">
              <a:buNone/>
              <a:defRPr sz="527"/>
            </a:lvl4pPr>
            <a:lvl5pPr marL="963960" indent="0">
              <a:buNone/>
              <a:defRPr sz="527"/>
            </a:lvl5pPr>
            <a:lvl6pPr marL="1204951" indent="0">
              <a:buNone/>
              <a:defRPr sz="527"/>
            </a:lvl6pPr>
            <a:lvl7pPr marL="1445941" indent="0">
              <a:buNone/>
              <a:defRPr sz="527"/>
            </a:lvl7pPr>
            <a:lvl8pPr marL="1686931" indent="0">
              <a:buNone/>
              <a:defRPr sz="527"/>
            </a:lvl8pPr>
            <a:lvl9pPr marL="1927921" indent="0">
              <a:buNone/>
              <a:defRPr sz="5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034" y="6356821"/>
            <a:ext cx="2057568" cy="365001"/>
          </a:xfrm>
          <a:prstGeom prst="rect">
            <a:avLst/>
          </a:prstGeom>
        </p:spPr>
        <p:txBody>
          <a:bodyPr/>
          <a:lstStyle/>
          <a:p>
            <a:fld id="{A10C5858-C9BB-42DE-ACF5-DF9AED029BC3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/>
        </p:nvSpPr>
        <p:spPr>
          <a:xfrm>
            <a:off x="3808884" y="857250"/>
            <a:ext cx="4806290" cy="551855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/>
        </p:nvSpPr>
        <p:spPr>
          <a:xfrm>
            <a:off x="3808884" y="5384825"/>
            <a:ext cx="4806290" cy="647849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</p:spTree>
    <p:extLst>
      <p:ext uri="{BB962C8B-B14F-4D97-AF65-F5344CB8AC3E}">
        <p14:creationId xmlns:p14="http://schemas.microsoft.com/office/powerpoint/2010/main" val="137853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5550089" y="35719"/>
            <a:ext cx="3593911" cy="68222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569" y="1826122"/>
            <a:ext cx="7478032" cy="4350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399" y="6356821"/>
            <a:ext cx="2057567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5322A-DD1D-4F2E-9DE2-E94E6F4AD84E}" type="datetimeFigureOut">
              <a:rPr lang="es-MX" smtClean="0"/>
              <a:t>19/06/2024</a:t>
            </a:fld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113798" y="109199"/>
            <a:ext cx="1136917" cy="748051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1553608" y="558624"/>
            <a:ext cx="7235610" cy="321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4712404" y="6268641"/>
            <a:ext cx="3119403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4712407" y="6268641"/>
            <a:ext cx="1713998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4712407" y="6268641"/>
            <a:ext cx="1185172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9034" y="6356821"/>
            <a:ext cx="308593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569" y="943256"/>
            <a:ext cx="7478032" cy="747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49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84" r:id="rId11"/>
    <p:sldLayoutId id="2147483685" r:id="rId12"/>
    <p:sldLayoutId id="2147483708" r:id="rId13"/>
    <p:sldLayoutId id="2147483709" r:id="rId14"/>
    <p:sldLayoutId id="2147483710" r:id="rId15"/>
  </p:sldLayoutIdLst>
  <p:txStyles>
    <p:titleStyle>
      <a:lvl1pPr algn="l" defTabSz="481980" rtl="0" eaLnBrk="1" latinLnBrk="0" hangingPunct="1">
        <a:lnSpc>
          <a:spcPct val="90000"/>
        </a:lnSpc>
        <a:spcBef>
          <a:spcPct val="0"/>
        </a:spcBef>
        <a:buNone/>
        <a:defRPr sz="2319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120495" indent="-120495" algn="l" defTabSz="481980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476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361485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1265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602475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1054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843465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108445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132544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56643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80742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204841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099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198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297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396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495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594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693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792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75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l" defTabSz="481980" rtl="0" eaLnBrk="1" latinLnBrk="0" hangingPunct="1">
        <a:lnSpc>
          <a:spcPct val="90000"/>
        </a:lnSpc>
        <a:spcBef>
          <a:spcPct val="0"/>
        </a:spcBef>
        <a:buNone/>
        <a:defRPr sz="23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495" indent="-120495" algn="l" defTabSz="481980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1pPr>
      <a:lvl2pPr marL="361485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1265" kern="1200">
          <a:solidFill>
            <a:schemeClr val="tx1"/>
          </a:solidFill>
          <a:latin typeface="+mn-lt"/>
          <a:ea typeface="+mn-ea"/>
          <a:cs typeface="+mn-cs"/>
        </a:defRPr>
      </a:lvl2pPr>
      <a:lvl3pPr marL="602475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1054" kern="1200">
          <a:solidFill>
            <a:schemeClr val="tx1"/>
          </a:solidFill>
          <a:latin typeface="+mn-lt"/>
          <a:ea typeface="+mn-ea"/>
          <a:cs typeface="+mn-cs"/>
        </a:defRPr>
      </a:lvl3pPr>
      <a:lvl4pPr marL="843465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108445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32544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56643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80742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204841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099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198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297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396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495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594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693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792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5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p:txStyles>
    <p:titleStyle>
      <a:lvl1pPr algn="l" defTabSz="481980" rtl="0" eaLnBrk="1" latinLnBrk="0" hangingPunct="1">
        <a:lnSpc>
          <a:spcPct val="90000"/>
        </a:lnSpc>
        <a:spcBef>
          <a:spcPct val="0"/>
        </a:spcBef>
        <a:buNone/>
        <a:defRPr sz="23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495" indent="-120495" algn="l" defTabSz="481980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1pPr>
      <a:lvl2pPr marL="361485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1265" kern="1200">
          <a:solidFill>
            <a:schemeClr val="tx1"/>
          </a:solidFill>
          <a:latin typeface="+mn-lt"/>
          <a:ea typeface="+mn-ea"/>
          <a:cs typeface="+mn-cs"/>
        </a:defRPr>
      </a:lvl2pPr>
      <a:lvl3pPr marL="602475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1054" kern="1200">
          <a:solidFill>
            <a:schemeClr val="tx1"/>
          </a:solidFill>
          <a:latin typeface="+mn-lt"/>
          <a:ea typeface="+mn-ea"/>
          <a:cs typeface="+mn-cs"/>
        </a:defRPr>
      </a:lvl3pPr>
      <a:lvl4pPr marL="843465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108445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32544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56643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80742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2048416" indent="-120495" algn="l" defTabSz="481980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099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198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297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3960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495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594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693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7921" algn="l" defTabSz="481980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8D2D2-7E25-184F-889B-1AD70BCB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531"/>
            <a:ext cx="1965023" cy="369075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4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545D7-9A5F-9328-7309-534737F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ARDL y VECM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1719E64-3D69-C16E-8B58-6C2C8569E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521" y="3446030"/>
                <a:ext cx="8038081" cy="2924289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CO" sz="2000" dirty="0"/>
                  <a:t>En el modelo ARDL, el término de corrección al error (ECT)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CO" sz="2000" dirty="0"/>
                  <a:t>se reemplaza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2000" dirty="0"/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CO" sz="2000" dirty="0"/>
              </a:p>
              <a:p>
                <a:pPr algn="just"/>
                <a:r>
                  <a:rPr lang="es-CO" sz="2000" dirty="0"/>
                  <a:t>Notar que, si se reemplazan los términos de largo plazo del ARDL con los del ECT, el modelo se revierte al VECM (sin términos distribuidos).</a:t>
                </a:r>
              </a:p>
              <a:p>
                <a:pPr algn="just"/>
                <a:r>
                  <a:rPr lang="es-CO" sz="2000" dirty="0"/>
                  <a:t>Como se están incluyendo todos los rezagos de largo plazo en el ECT, decimos que es </a:t>
                </a:r>
                <a:r>
                  <a:rPr lang="es-CO" sz="2000" b="1" dirty="0"/>
                  <a:t>un modelo no restrictivo en sus coeficientes</a:t>
                </a:r>
                <a:r>
                  <a:rPr lang="es-CO" sz="2000" dirty="0"/>
                  <a:t>.</a:t>
                </a:r>
              </a:p>
              <a:p>
                <a:pPr algn="just"/>
                <a:r>
                  <a:rPr lang="es-CO" sz="2000" dirty="0"/>
                  <a:t>Así, el ARDL se puede considerar como una forma </a:t>
                </a:r>
                <a:r>
                  <a:rPr lang="es-CO" sz="2000" b="1" dirty="0"/>
                  <a:t>no restrictiva </a:t>
                </a:r>
                <a:r>
                  <a:rPr lang="es-CO" sz="2000" dirty="0"/>
                  <a:t>del VECM porque </a:t>
                </a:r>
                <a:r>
                  <a:rPr lang="es-CO" sz="2000" b="1" dirty="0"/>
                  <a:t>todos los términos de largo plazo </a:t>
                </a:r>
                <a:r>
                  <a:rPr lang="es-CO" sz="2000" dirty="0"/>
                  <a:t>de sus variables se especifican y no se restringen.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1719E64-3D69-C16E-8B58-6C2C8569E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521" y="3446030"/>
                <a:ext cx="8038081" cy="2924289"/>
              </a:xfrm>
              <a:blipFill>
                <a:blip r:embed="rId2"/>
                <a:stretch>
                  <a:fillRect l="-682" t="-2083" r="-83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93D5119-F7B9-C6B8-C404-BF77DEBC7A92}"/>
                  </a:ext>
                </a:extLst>
              </p:cNvPr>
              <p:cNvSpPr txBox="1"/>
              <p:nvPr/>
            </p:nvSpPr>
            <p:spPr>
              <a:xfrm>
                <a:off x="628398" y="1691060"/>
                <a:ext cx="7254240" cy="679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𝑨𝑹𝑫𝑳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 △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s-CO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CO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p>
                        <m:e>
                          <m:sSub>
                            <m:sSubPr>
                              <m:ctrlPr>
                                <a:rPr lang="es-CO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△</m:t>
                              </m:r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CO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CO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CO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es-CO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O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△</m:t>
                                  </m:r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s-CO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s-CO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CO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𝝋</m:t>
                                  </m:r>
                                </m:e>
                                <m:sub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s-CO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s-CO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CO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s-CO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s-CO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CO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s-CO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93D5119-F7B9-C6B8-C404-BF77DEBC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98" y="1691060"/>
                <a:ext cx="7254240" cy="679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DE963D3-15BB-93D3-797D-637B960575E4}"/>
                  </a:ext>
                </a:extLst>
              </p:cNvPr>
              <p:cNvSpPr txBox="1"/>
              <p:nvPr/>
            </p:nvSpPr>
            <p:spPr>
              <a:xfrm>
                <a:off x="586101" y="2389598"/>
                <a:ext cx="7254240" cy="679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𝑽𝑬𝑪𝑴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 △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s-CO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CO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p>
                        <m:e>
                          <m:sSub>
                            <m:sSubPr>
                              <m:ctrlPr>
                                <a:rPr lang="es-CO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△</m:t>
                              </m:r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s-CO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s-CO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  <m:r>
                            <a:rPr lang="es-CO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s-CO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DE963D3-15BB-93D3-797D-637B96057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01" y="2389598"/>
                <a:ext cx="7254240" cy="679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7">
            <a:extLst>
              <a:ext uri="{FF2B5EF4-FFF2-40B4-BE49-F238E27FC236}">
                <a16:creationId xmlns:a16="http://schemas.microsoft.com/office/drawing/2014/main" id="{0E83379C-2C38-740F-DD3A-46A87F8C7363}"/>
              </a:ext>
            </a:extLst>
          </p:cNvPr>
          <p:cNvSpPr/>
          <p:nvPr/>
        </p:nvSpPr>
        <p:spPr>
          <a:xfrm>
            <a:off x="4572000" y="1818640"/>
            <a:ext cx="1493520" cy="578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A7B924-851E-7E7B-187D-5AF32203307D}"/>
              </a:ext>
            </a:extLst>
          </p:cNvPr>
          <p:cNvSpPr/>
          <p:nvPr/>
        </p:nvSpPr>
        <p:spPr>
          <a:xfrm>
            <a:off x="3419061" y="2490632"/>
            <a:ext cx="546100" cy="578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CCDF1B1-3EBC-DD7E-FF8F-A45E5AE9AE5F}"/>
                  </a:ext>
                </a:extLst>
              </p:cNvPr>
              <p:cNvSpPr txBox="1"/>
              <p:nvPr/>
            </p:nvSpPr>
            <p:spPr>
              <a:xfrm>
                <a:off x="4864101" y="147508"/>
                <a:ext cx="4229100" cy="36933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CO" dirty="0"/>
                  <a:t>Modelo largo plazo: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CCDF1B1-3EBC-DD7E-FF8F-A45E5AE9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101" y="147508"/>
                <a:ext cx="4229100" cy="369332"/>
              </a:xfrm>
              <a:prstGeom prst="rect">
                <a:avLst/>
              </a:prstGeom>
              <a:blipFill>
                <a:blip r:embed="rId5"/>
                <a:stretch>
                  <a:fillRect l="-1149" t="-6349" b="-22222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4E996E3-7C7E-8612-6747-5194AA6B69C3}"/>
                  </a:ext>
                </a:extLst>
              </p:cNvPr>
              <p:cNvSpPr txBox="1"/>
              <p:nvPr/>
            </p:nvSpPr>
            <p:spPr>
              <a:xfrm>
                <a:off x="5007245" y="915515"/>
                <a:ext cx="3942811" cy="36933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Residules: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O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s-CO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C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4E996E3-7C7E-8612-6747-5194AA6B6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245" y="915515"/>
                <a:ext cx="3942811" cy="369332"/>
              </a:xfrm>
              <a:prstGeom prst="rect">
                <a:avLst/>
              </a:prstGeom>
              <a:blipFill>
                <a:blip r:embed="rId6"/>
                <a:stretch>
                  <a:fillRect l="-1079" t="-6349" b="-22222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8ED9D733-1344-9B29-C714-39D8494B2232}"/>
              </a:ext>
            </a:extLst>
          </p:cNvPr>
          <p:cNvSpPr/>
          <p:nvPr/>
        </p:nvSpPr>
        <p:spPr>
          <a:xfrm>
            <a:off x="6898640" y="555537"/>
            <a:ext cx="335280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661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D4C1B-346A-5DE6-CFE1-98201D46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A23B6D-D36D-8B64-8514-9A69AB7F4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" r="-1"/>
          <a:stretch/>
        </p:blipFill>
        <p:spPr>
          <a:xfrm>
            <a:off x="0" y="943257"/>
            <a:ext cx="6611964" cy="53152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41C926-A6E0-C745-F48C-BB0C3810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72" y="2742208"/>
            <a:ext cx="4353728" cy="35890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7855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5C497-0869-1841-9851-6613AE24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O" dirty="0"/>
            </a:br>
            <a:r>
              <a:rPr lang="es-CO" dirty="0"/>
              <a:t>Curso </a:t>
            </a:r>
            <a:br>
              <a:rPr lang="es-CO" dirty="0"/>
            </a:br>
            <a:r>
              <a:rPr lang="es-CO" dirty="0"/>
              <a:t>Pronósticos</a:t>
            </a:r>
          </a:p>
        </p:txBody>
      </p:sp>
    </p:spTree>
    <p:extLst>
      <p:ext uri="{BB962C8B-B14F-4D97-AF65-F5344CB8AC3E}">
        <p14:creationId xmlns:p14="http://schemas.microsoft.com/office/powerpoint/2010/main" val="92350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149" y="3116015"/>
            <a:ext cx="2918550" cy="995773"/>
          </a:xfrm>
        </p:spPr>
        <p:txBody>
          <a:bodyPr>
            <a:normAutofit fontScale="90000"/>
          </a:bodyPr>
          <a:lstStyle/>
          <a:p>
            <a:r>
              <a:rPr lang="es-CO" dirty="0"/>
              <a:t>Pronósticos</a:t>
            </a:r>
            <a:br>
              <a:rPr lang="es-CO" dirty="0"/>
            </a:br>
            <a:r>
              <a:rPr lang="es-CO" dirty="0"/>
              <a:t>Semana 7</a:t>
            </a:r>
            <a:br>
              <a:rPr lang="es-CO" dirty="0"/>
            </a:br>
            <a:br>
              <a:rPr lang="es-CO" dirty="0"/>
            </a:b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771B10-3A65-4596-81ED-5D252142B694}"/>
              </a:ext>
            </a:extLst>
          </p:cNvPr>
          <p:cNvSpPr txBox="1"/>
          <p:nvPr/>
        </p:nvSpPr>
        <p:spPr>
          <a:xfrm>
            <a:off x="5325278" y="4415815"/>
            <a:ext cx="2619243" cy="287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65" dirty="0"/>
              <a:t>Profesora: Adriana Abrego Pérez</a:t>
            </a:r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BFE915D-5355-43C1-BD4A-9B1A0E75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B4F57B-7135-44B7-8007-5792DFB4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85" y="1835906"/>
            <a:ext cx="7964128" cy="4496068"/>
          </a:xfrm>
        </p:spPr>
        <p:txBody>
          <a:bodyPr>
            <a:normAutofit fontScale="92500" lnSpcReduction="10000"/>
          </a:bodyPr>
          <a:lstStyle/>
          <a:p>
            <a:r>
              <a:rPr lang="es-ES" sz="2400" dirty="0"/>
              <a:t>Conceptos relevantes para derivar función de ajuste a los errores.  </a:t>
            </a:r>
          </a:p>
          <a:p>
            <a:pPr lvl="1"/>
            <a:r>
              <a:rPr lang="es-ES" sz="2189" dirty="0"/>
              <a:t>Modelo ARMAX vs Arima en errores </a:t>
            </a:r>
          </a:p>
          <a:p>
            <a:pPr lvl="1"/>
            <a:r>
              <a:rPr lang="es-ES" sz="2189" dirty="0"/>
              <a:t>Modelo VAR vs VECM • Propiedad de cointegración </a:t>
            </a:r>
          </a:p>
          <a:p>
            <a:pPr lvl="2"/>
            <a:r>
              <a:rPr lang="es-ES" sz="1978" dirty="0"/>
              <a:t>Con series I(1) independientes </a:t>
            </a:r>
          </a:p>
          <a:p>
            <a:pPr lvl="2"/>
            <a:r>
              <a:rPr lang="es-ES" sz="1978" dirty="0"/>
              <a:t>Con series I(1) correlacionadas, concepto de ajuste a los errores: Modelo VECM. </a:t>
            </a:r>
          </a:p>
          <a:p>
            <a:pPr lvl="1"/>
            <a:r>
              <a:rPr lang="es-ES" sz="2189" dirty="0"/>
              <a:t>Diferencias conceptuales entre ECM del VECM y ARDL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VECM : librería </a:t>
            </a:r>
            <a:r>
              <a:rPr lang="es-ES" sz="2400" dirty="0" err="1"/>
              <a:t>vars</a:t>
            </a:r>
            <a:r>
              <a:rPr lang="es-ES" sz="2400" dirty="0"/>
              <a:t> y MTS </a:t>
            </a:r>
          </a:p>
          <a:p>
            <a:pPr lvl="1"/>
            <a:r>
              <a:rPr lang="es-ES" sz="2189" dirty="0"/>
              <a:t>Ejemplo de aplicación</a:t>
            </a:r>
          </a:p>
          <a:p>
            <a:pPr lvl="1"/>
            <a:r>
              <a:rPr lang="es-ES" sz="2189" dirty="0"/>
              <a:t>Interpretación</a:t>
            </a:r>
          </a:p>
          <a:p>
            <a:pPr lvl="1"/>
            <a:r>
              <a:rPr lang="es-ES" sz="2189" dirty="0"/>
              <a:t>Correlación inmediata </a:t>
            </a:r>
          </a:p>
          <a:p>
            <a:pPr lvl="1"/>
            <a:r>
              <a:rPr lang="es-ES" sz="2189" dirty="0"/>
              <a:t>Función impulso respuesta </a:t>
            </a:r>
          </a:p>
          <a:p>
            <a:r>
              <a:rPr lang="es-ES" sz="2400" dirty="0"/>
              <a:t>ARDL proceso general análisis</a:t>
            </a:r>
          </a:p>
          <a:p>
            <a:pPr lvl="1"/>
            <a:r>
              <a:rPr lang="es-ES" sz="1789" dirty="0"/>
              <a:t>Bound Test</a:t>
            </a:r>
            <a:endParaRPr lang="es-CO" sz="1789" dirty="0"/>
          </a:p>
        </p:txBody>
      </p:sp>
    </p:spTree>
    <p:extLst>
      <p:ext uri="{BB962C8B-B14F-4D97-AF65-F5344CB8AC3E}">
        <p14:creationId xmlns:p14="http://schemas.microsoft.com/office/powerpoint/2010/main" val="2478066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4BBC92A7-9F08-F7E0-C6B8-2D21732A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rezagos en modelos regresivos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contenido 10">
                <a:extLst>
                  <a:ext uri="{FF2B5EF4-FFF2-40B4-BE49-F238E27FC236}">
                    <a16:creationId xmlns:a16="http://schemas.microsoft.com/office/drawing/2014/main" id="{B0B79BE6-B3BE-9B3B-6EEC-3D159D0BF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0" y="1725753"/>
                <a:ext cx="7887202" cy="3807018"/>
              </a:xfrm>
            </p:spPr>
            <p:txBody>
              <a:bodyPr>
                <a:normAutofit/>
              </a:bodyPr>
              <a:lstStyle/>
              <a:p>
                <a:r>
                  <a:rPr lang="es-CO" sz="2400" b="1" dirty="0">
                    <a:solidFill>
                      <a:schemeClr val="accent1"/>
                    </a:solidFill>
                  </a:rPr>
                  <a:t>Autorregresivos</a:t>
                </a:r>
                <a:r>
                  <a:rPr lang="es-CO" sz="2400" dirty="0"/>
                  <a:t>: rezagos de la variable dependiente,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s-CO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−1, </m:t>
                        </m:r>
                      </m:sub>
                    </m:sSub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−2, …</m:t>
                        </m:r>
                      </m:sub>
                    </m:sSub>
                  </m:oMath>
                </a14:m>
                <a:endParaRPr lang="es-CO" sz="2400" dirty="0"/>
              </a:p>
              <a:p>
                <a:endParaRPr lang="es-CO" sz="1000" dirty="0"/>
              </a:p>
              <a:p>
                <a:r>
                  <a:rPr lang="es-CO" sz="2400" b="1" dirty="0">
                    <a:solidFill>
                      <a:schemeClr val="accent1"/>
                    </a:solidFill>
                  </a:rPr>
                  <a:t>Rezagos Distribuidos</a:t>
                </a:r>
                <a:r>
                  <a:rPr lang="es-CO" sz="2400" dirty="0"/>
                  <a:t>: Rezagos de la variable explicativa,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</m:oMath>
                </a14:m>
                <a:endParaRPr lang="es-CO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</m:oMath>
                </a14:m>
                <a:r>
                  <a:rPr lang="es-CO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s-CO" sz="2400" dirty="0"/>
              </a:p>
              <a:p>
                <a:endParaRPr lang="es-CO" sz="1000" dirty="0"/>
              </a:p>
              <a:p>
                <a:r>
                  <a:rPr lang="es-CO" sz="2400" b="1" dirty="0">
                    <a:solidFill>
                      <a:schemeClr val="accent1"/>
                    </a:solidFill>
                  </a:rPr>
                  <a:t>Promedio Ponderado</a:t>
                </a:r>
                <a:r>
                  <a:rPr lang="es-CO" sz="2400" dirty="0"/>
                  <a:t>: Rezagos del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</m:oMath>
                </a14:m>
                <a:endParaRPr lang="es-CO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−1, </m:t>
                        </m:r>
                      </m:sub>
                    </m:sSub>
                  </m:oMath>
                </a14:m>
                <a:r>
                  <a:rPr lang="es-CO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−2, </m:t>
                        </m:r>
                      </m:sub>
                    </m:sSub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−3, </m:t>
                        </m:r>
                      </m:sub>
                    </m:sSub>
                  </m:oMath>
                </a14:m>
                <a:r>
                  <a:rPr lang="es-CO" sz="2400" dirty="0"/>
                  <a:t>…</a:t>
                </a:r>
              </a:p>
            </p:txBody>
          </p:sp>
        </mc:Choice>
        <mc:Fallback xmlns="">
          <p:sp>
            <p:nvSpPr>
              <p:cNvPr id="11" name="Marcador de contenido 10">
                <a:extLst>
                  <a:ext uri="{FF2B5EF4-FFF2-40B4-BE49-F238E27FC236}">
                    <a16:creationId xmlns:a16="http://schemas.microsoft.com/office/drawing/2014/main" id="{B0B79BE6-B3BE-9B3B-6EEC-3D159D0BF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0" y="1725753"/>
                <a:ext cx="7887202" cy="3807018"/>
              </a:xfrm>
              <a:blipFill>
                <a:blip r:embed="rId2"/>
                <a:stretch>
                  <a:fillRect l="-1005" t="-224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299ACFF-E253-DD2A-C066-11371CC1FE31}"/>
                  </a:ext>
                </a:extLst>
              </p:cNvPr>
              <p:cNvSpPr txBox="1"/>
              <p:nvPr/>
            </p:nvSpPr>
            <p:spPr>
              <a:xfrm>
                <a:off x="787346" y="5070648"/>
                <a:ext cx="3808675" cy="5956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𝑨𝑹𝑫𝑳</m:t>
                      </m:r>
                      <m:d>
                        <m:dPr>
                          <m:ctrlP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s-CO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s-CO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CO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p>
                        <m:e>
                          <m:sSub>
                            <m:sSubPr>
                              <m:ctrlPr>
                                <a:rPr lang="es-CO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s-CO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CO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s-CO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CO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es-CO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O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s-CO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s-CO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O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CO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s-CO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CO" sz="12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299ACFF-E253-DD2A-C066-11371CC1F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46" y="5070648"/>
                <a:ext cx="3808675" cy="595676"/>
              </a:xfrm>
              <a:prstGeom prst="rect">
                <a:avLst/>
              </a:prstGeom>
              <a:blipFill>
                <a:blip r:embed="rId3"/>
                <a:stretch>
                  <a:fillRect t="-95918" r="-4000" b="-14795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upo 49">
            <a:extLst>
              <a:ext uri="{FF2B5EF4-FFF2-40B4-BE49-F238E27FC236}">
                <a16:creationId xmlns:a16="http://schemas.microsoft.com/office/drawing/2014/main" id="{C82CAE3C-A083-0448-5A5A-4DD2D34C4B44}"/>
              </a:ext>
            </a:extLst>
          </p:cNvPr>
          <p:cNvGrpSpPr/>
          <p:nvPr/>
        </p:nvGrpSpPr>
        <p:grpSpPr>
          <a:xfrm>
            <a:off x="4245734" y="4400438"/>
            <a:ext cx="3331860" cy="1824346"/>
            <a:chOff x="5907556" y="3908572"/>
            <a:chExt cx="3331860" cy="1824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BF373A99-3587-F25A-2B48-61A5F991F8D4}"/>
                    </a:ext>
                  </a:extLst>
                </p:cNvPr>
                <p:cNvSpPr txBox="1"/>
                <p:nvPr/>
              </p:nvSpPr>
              <p:spPr>
                <a:xfrm>
                  <a:off x="5907556" y="4080803"/>
                  <a:ext cx="8928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s-CO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s-CO" dirty="0"/>
                </a:p>
              </p:txBody>
            </p:sp>
          </mc:Choice>
          <mc:Fallback xmlns="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BF373A99-3587-F25A-2B48-61A5F991F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556" y="4080803"/>
                  <a:ext cx="89282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726FC969-77CC-FDF1-CD11-B554709F38BE}"/>
                </a:ext>
              </a:extLst>
            </p:cNvPr>
            <p:cNvGrpSpPr/>
            <p:nvPr/>
          </p:nvGrpSpPr>
          <p:grpSpPr>
            <a:xfrm>
              <a:off x="6257843" y="3908572"/>
              <a:ext cx="2981573" cy="1824346"/>
              <a:chOff x="6337356" y="3884719"/>
              <a:chExt cx="2981573" cy="1824346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8A8D3803-BBAD-FD6B-46C0-9C5DC5067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3604" y="4248627"/>
                <a:ext cx="591608" cy="572493"/>
              </a:xfrm>
              <a:prstGeom prst="rect">
                <a:avLst/>
              </a:prstGeom>
              <a:ln w="38100">
                <a:solidFill>
                  <a:schemeClr val="accent6"/>
                </a:solidFill>
              </a:ln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D8717183-F2E6-8857-428E-B8BC86BB4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5785" t="2227" b="-1"/>
              <a:stretch/>
            </p:blipFill>
            <p:spPr>
              <a:xfrm>
                <a:off x="7313965" y="4265470"/>
                <a:ext cx="655611" cy="55565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491B9F8C-FE66-B279-71A3-C3C68DFA0B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433" t="52619" r="80774" b="31928"/>
              <a:stretch/>
            </p:blipFill>
            <p:spPr>
              <a:xfrm>
                <a:off x="7986225" y="4265470"/>
                <a:ext cx="591609" cy="564544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09F9DCC5-5036-B010-EC41-054DEA8EC0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1689" t="25667" r="58801" b="55233"/>
              <a:stretch/>
            </p:blipFill>
            <p:spPr>
              <a:xfrm>
                <a:off x="8578647" y="4265469"/>
                <a:ext cx="477080" cy="55859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60E58B72-C0D6-D2DB-F760-1FB39A5713F6}"/>
                      </a:ext>
                    </a:extLst>
                  </p:cNvPr>
                  <p:cNvSpPr txBox="1"/>
                  <p:nvPr/>
                </p:nvSpPr>
                <p:spPr>
                  <a:xfrm>
                    <a:off x="7528871" y="4023485"/>
                    <a:ext cx="3937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s-CO" sz="1400" b="1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60E58B72-C0D6-D2DB-F760-1FB39A5713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8871" y="4023485"/>
                    <a:ext cx="393761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231" r="-4615" b="-17143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B2A509F6-49EF-5A3A-C511-9B39BA7CBD7D}"/>
                      </a:ext>
                    </a:extLst>
                  </p:cNvPr>
                  <p:cNvSpPr txBox="1"/>
                  <p:nvPr/>
                </p:nvSpPr>
                <p:spPr>
                  <a:xfrm>
                    <a:off x="8013160" y="4020797"/>
                    <a:ext cx="39376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s-CO" sz="1400" b="1" dirty="0"/>
                  </a:p>
                </p:txBody>
              </p:sp>
            </mc:Choice>
            <mc:Fallback xmlns=""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B2A509F6-49EF-5A3A-C511-9B39BA7CBD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3160" y="4020797"/>
                    <a:ext cx="393761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375" r="-4688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uadroTexto 28">
                    <a:extLst>
                      <a:ext uri="{FF2B5EF4-FFF2-40B4-BE49-F238E27FC236}">
                        <a16:creationId xmlns:a16="http://schemas.microsoft.com/office/drawing/2014/main" id="{E3D3D152-3129-039A-167E-51FC6FD27A3C}"/>
                      </a:ext>
                    </a:extLst>
                  </p:cNvPr>
                  <p:cNvSpPr txBox="1"/>
                  <p:nvPr/>
                </p:nvSpPr>
                <p:spPr>
                  <a:xfrm>
                    <a:off x="8443483" y="3974630"/>
                    <a:ext cx="62100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s-CO" sz="1400" b="1" dirty="0"/>
                  </a:p>
                </p:txBody>
              </p:sp>
            </mc:Choice>
            <mc:Fallback xmlns="">
              <p:sp>
                <p:nvSpPr>
                  <p:cNvPr id="29" name="CuadroTexto 28">
                    <a:extLst>
                      <a:ext uri="{FF2B5EF4-FFF2-40B4-BE49-F238E27FC236}">
                        <a16:creationId xmlns:a16="http://schemas.microsoft.com/office/drawing/2014/main" id="{E3D3D152-3129-039A-167E-51FC6FD27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3483" y="3974630"/>
                    <a:ext cx="621007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uadroTexto 32">
                    <a:extLst>
                      <a:ext uri="{FF2B5EF4-FFF2-40B4-BE49-F238E27FC236}">
                        <a16:creationId xmlns:a16="http://schemas.microsoft.com/office/drawing/2014/main" id="{3388C865-A87B-2312-8679-8A9C7273F12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5886" y="5373318"/>
                    <a:ext cx="372341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es-CO" sz="1400" dirty="0"/>
                  </a:p>
                </p:txBody>
              </p:sp>
            </mc:Choice>
            <mc:Fallback xmlns="">
              <p:sp>
                <p:nvSpPr>
                  <p:cNvPr id="33" name="CuadroTexto 32">
                    <a:extLst>
                      <a:ext uri="{FF2B5EF4-FFF2-40B4-BE49-F238E27FC236}">
                        <a16:creationId xmlns:a16="http://schemas.microsoft.com/office/drawing/2014/main" id="{3388C865-A87B-2312-8679-8A9C7273F1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5886" y="5373318"/>
                    <a:ext cx="372341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1B959FD2-6763-2F51-485D-657823C51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6579" t="67279" r="56306" b="3339"/>
              <a:stretch/>
            </p:blipFill>
            <p:spPr>
              <a:xfrm>
                <a:off x="8561366" y="4843885"/>
                <a:ext cx="477080" cy="53832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88C385EE-97CC-03A0-B23C-E83FCCB3F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32220" r="79726" b="39399"/>
              <a:stretch/>
            </p:blipFill>
            <p:spPr>
              <a:xfrm>
                <a:off x="7990607" y="4847861"/>
                <a:ext cx="521994" cy="524101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24DFA59A-BB46-F528-41DB-141ECC1620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77659" b="72279"/>
              <a:stretch/>
            </p:blipFill>
            <p:spPr>
              <a:xfrm>
                <a:off x="6653605" y="4866054"/>
                <a:ext cx="591608" cy="49967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D66A606F-BA43-EFBF-1F04-84F51FF4A0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7130" r="55755" b="71175"/>
              <a:stretch/>
            </p:blipFill>
            <p:spPr>
              <a:xfrm>
                <a:off x="7439701" y="4855813"/>
                <a:ext cx="447803" cy="509916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uadroTexto 43">
                    <a:extLst>
                      <a:ext uri="{FF2B5EF4-FFF2-40B4-BE49-F238E27FC236}">
                        <a16:creationId xmlns:a16="http://schemas.microsoft.com/office/drawing/2014/main" id="{F965B165-4140-9EBC-3229-F401BB02B572}"/>
                      </a:ext>
                    </a:extLst>
                  </p:cNvPr>
                  <p:cNvSpPr txBox="1"/>
                  <p:nvPr/>
                </p:nvSpPr>
                <p:spPr>
                  <a:xfrm>
                    <a:off x="7383436" y="5371708"/>
                    <a:ext cx="523294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s-CO" sz="1400" dirty="0"/>
                  </a:p>
                </p:txBody>
              </p:sp>
            </mc:Choice>
            <mc:Fallback xmlns="">
              <p:sp>
                <p:nvSpPr>
                  <p:cNvPr id="44" name="CuadroTexto 43">
                    <a:extLst>
                      <a:ext uri="{FF2B5EF4-FFF2-40B4-BE49-F238E27FC236}">
                        <a16:creationId xmlns:a16="http://schemas.microsoft.com/office/drawing/2014/main" id="{F965B165-4140-9EBC-3229-F401BB02B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3436" y="5371708"/>
                    <a:ext cx="523294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CuadroTexto 44">
                    <a:extLst>
                      <a:ext uri="{FF2B5EF4-FFF2-40B4-BE49-F238E27FC236}">
                        <a16:creationId xmlns:a16="http://schemas.microsoft.com/office/drawing/2014/main" id="{010DE7F4-9FC3-96AC-7E59-A1D4421B378C}"/>
                      </a:ext>
                    </a:extLst>
                  </p:cNvPr>
                  <p:cNvSpPr txBox="1"/>
                  <p:nvPr/>
                </p:nvSpPr>
                <p:spPr>
                  <a:xfrm>
                    <a:off x="7989307" y="5379659"/>
                    <a:ext cx="523294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s-CO" sz="1400" dirty="0"/>
                  </a:p>
                </p:txBody>
              </p:sp>
            </mc:Choice>
            <mc:Fallback xmlns="">
              <p:sp>
                <p:nvSpPr>
                  <p:cNvPr id="45" name="CuadroTexto 44">
                    <a:extLst>
                      <a:ext uri="{FF2B5EF4-FFF2-40B4-BE49-F238E27FC236}">
                        <a16:creationId xmlns:a16="http://schemas.microsoft.com/office/drawing/2014/main" id="{010DE7F4-9FC3-96AC-7E59-A1D4421B37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9307" y="5379659"/>
                    <a:ext cx="523294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CuadroTexto 45">
                    <a:extLst>
                      <a:ext uri="{FF2B5EF4-FFF2-40B4-BE49-F238E27FC236}">
                        <a16:creationId xmlns:a16="http://schemas.microsoft.com/office/drawing/2014/main" id="{1E28ECF8-C565-25D9-4906-D60D766297BB}"/>
                      </a:ext>
                    </a:extLst>
                  </p:cNvPr>
                  <p:cNvSpPr txBox="1"/>
                  <p:nvPr/>
                </p:nvSpPr>
                <p:spPr>
                  <a:xfrm>
                    <a:off x="8554927" y="5401288"/>
                    <a:ext cx="475722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s-CO" sz="1400" dirty="0"/>
                  </a:p>
                </p:txBody>
              </p:sp>
            </mc:Choice>
            <mc:Fallback xmlns="">
              <p:sp>
                <p:nvSpPr>
                  <p:cNvPr id="46" name="CuadroTexto 45">
                    <a:extLst>
                      <a:ext uri="{FF2B5EF4-FFF2-40B4-BE49-F238E27FC236}">
                        <a16:creationId xmlns:a16="http://schemas.microsoft.com/office/drawing/2014/main" id="{1E28ECF8-C565-25D9-4906-D60D76629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4927" y="5401288"/>
                    <a:ext cx="475722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564"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Flecha: curvada hacia abajo 46">
                <a:extLst>
                  <a:ext uri="{FF2B5EF4-FFF2-40B4-BE49-F238E27FC236}">
                    <a16:creationId xmlns:a16="http://schemas.microsoft.com/office/drawing/2014/main" id="{5D42C15C-2F8F-98BA-C759-F22F0C47FB7D}"/>
                  </a:ext>
                </a:extLst>
              </p:cNvPr>
              <p:cNvSpPr/>
              <p:nvPr/>
            </p:nvSpPr>
            <p:spPr>
              <a:xfrm>
                <a:off x="6337356" y="3884719"/>
                <a:ext cx="591608" cy="274458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B08D68E5-AC4A-AD7C-EA84-07820F2AAF2E}"/>
                  </a:ext>
                </a:extLst>
              </p:cNvPr>
              <p:cNvSpPr/>
              <p:nvPr/>
            </p:nvSpPr>
            <p:spPr>
              <a:xfrm>
                <a:off x="6337356" y="4821120"/>
                <a:ext cx="2981573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85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3774E-BD6C-7E09-1830-1BAB693C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Modelo ARDL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149AB0-B132-0D1E-FD39-459235EC7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320" y="1875235"/>
                <a:ext cx="8849360" cy="4301877"/>
              </a:xfrm>
            </p:spPr>
            <p:txBody>
              <a:bodyPr>
                <a:normAutofit/>
              </a:bodyPr>
              <a:lstStyle/>
              <a:p>
                <a:r>
                  <a:rPr lang="es-CO" sz="1800" dirty="0"/>
                  <a:t>ARDL es un modelo OLS que consiste en rezagos tanto de Y como de X</a:t>
                </a:r>
              </a:p>
              <a:p>
                <a:r>
                  <a:rPr lang="es-CO" sz="1800" dirty="0"/>
                  <a:t>ARDL)(</a:t>
                </a:r>
                <a:r>
                  <a:rPr lang="es-CO" sz="1800" dirty="0" err="1"/>
                  <a:t>p,q</a:t>
                </a:r>
                <a:r>
                  <a:rPr lang="es-CO" sz="1800" dirty="0"/>
                  <a:t>) es un modelo que consiste en p rezagos de Y </a:t>
                </a:r>
                <a:r>
                  <a:rPr lang="es-CO" sz="1800" dirty="0" err="1"/>
                  <a:t>y</a:t>
                </a:r>
                <a:r>
                  <a:rPr lang="es-CO" sz="1800" dirty="0"/>
                  <a:t> q rezagos de X</a:t>
                </a:r>
              </a:p>
              <a:p>
                <a:pPr marL="0" indent="0">
                  <a:buNone/>
                </a:pPr>
                <a:endParaRPr lang="es-CO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 smtClean="0">
                          <a:latin typeface="Cambria Math" panose="02040503050406030204" pitchFamily="18" charset="0"/>
                        </a:rPr>
                        <m:t>𝑨𝑹𝑫𝑳</m:t>
                      </m:r>
                      <m:d>
                        <m:dPr>
                          <m:ctrlPr>
                            <a:rPr lang="es-CO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s-CO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sz="1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s-CO" sz="1600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CO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6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O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s-CO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CO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CO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s-CO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s-CO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s-CO" sz="16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s-CO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s-CO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O" sz="16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CO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>
                        <m:sSubPr>
                          <m:ctrlPr>
                            <a:rPr lang="es-CO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s-CO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16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s-CO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s-CO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s-CO" sz="1600" b="1" dirty="0"/>
              </a:p>
              <a:p>
                <a:pPr marL="0" indent="0">
                  <a:buNone/>
                </a:pPr>
                <a:endParaRPr lang="es-CO" sz="1800" dirty="0"/>
              </a:p>
              <a:p>
                <a:pPr marL="0" indent="0">
                  <a:buNone/>
                </a:pPr>
                <a:r>
                  <a:rPr lang="es-CO" sz="1800" dirty="0"/>
                  <a:t>En forma compacta: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𝑨𝑹𝑫𝑳</m:t>
                      </m:r>
                      <m:d>
                        <m:dPr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s-CO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s-CO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CO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p>
                        <m:e>
                          <m:sSub>
                            <m:sSubPr>
                              <m:ctrlP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s-CO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CO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es-CO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O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s-CO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s-CO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O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s-CO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CO" sz="1800" dirty="0"/>
              </a:p>
              <a:p>
                <a:pPr marL="0" indent="0">
                  <a:buNone/>
                </a:pPr>
                <a:endParaRPr lang="es-CO" sz="1800" dirty="0"/>
              </a:p>
              <a:p>
                <a:r>
                  <a:rPr lang="es-CO" sz="1800" dirty="0"/>
                  <a:t>El modelo es “autorregresivo” ya que, Y es explicada, en parte, por sus propios rezagos</a:t>
                </a:r>
              </a:p>
              <a:p>
                <a:r>
                  <a:rPr lang="es-CO" sz="1800" dirty="0"/>
                  <a:t>El modelo es también “distribuido” ya que, Y es también explicada por rezagos de X.</a:t>
                </a:r>
              </a:p>
              <a:p>
                <a:r>
                  <a:rPr lang="es-CO" sz="1800" dirty="0"/>
                  <a:t>Los valores contemporáneos de X se pueden incluir en el modelo.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149AB0-B132-0D1E-FD39-459235EC7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320" y="1875235"/>
                <a:ext cx="8849360" cy="4301877"/>
              </a:xfrm>
              <a:blipFill>
                <a:blip r:embed="rId2"/>
                <a:stretch>
                  <a:fillRect l="-551" t="-14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97188-58AE-78F0-7A1A-4E430934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Avances en ARDL, términos a corto y largo plazo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FBC15-509B-88E7-B92A-C2ADA4709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875235"/>
            <a:ext cx="8493760" cy="4301877"/>
          </a:xfrm>
        </p:spPr>
        <p:txBody>
          <a:bodyPr>
            <a:normAutofit/>
          </a:bodyPr>
          <a:lstStyle/>
          <a:p>
            <a:r>
              <a:rPr lang="es-CO" sz="2000" dirty="0"/>
              <a:t>El modelo ARDL se puede examinar mediante sus relaciones entre las variables.</a:t>
            </a:r>
          </a:p>
          <a:p>
            <a:endParaRPr lang="es-CO" sz="2000" dirty="0"/>
          </a:p>
          <a:p>
            <a:r>
              <a:rPr lang="es-CO" sz="2000" dirty="0"/>
              <a:t>Ofrece un método para examinar las relaciones de cointegración entre las variables I(0) e I(1), gracias al trabajo de Pesaran &amp; </a:t>
            </a:r>
            <a:r>
              <a:rPr lang="es-CO" sz="2000" dirty="0" err="1"/>
              <a:t>Shin</a:t>
            </a:r>
            <a:r>
              <a:rPr lang="es-CO" sz="2000" dirty="0"/>
              <a:t> (1998) y Pesaran et al, (2001).</a:t>
            </a:r>
          </a:p>
          <a:p>
            <a:endParaRPr lang="es-CO" sz="2000" dirty="0"/>
          </a:p>
          <a:p>
            <a:r>
              <a:rPr lang="es-CO" sz="2000" dirty="0"/>
              <a:t>El modelo </a:t>
            </a:r>
            <a:r>
              <a:rPr lang="es-CO" sz="2000" b="1" dirty="0">
                <a:solidFill>
                  <a:schemeClr val="accent1"/>
                </a:solidFill>
              </a:rPr>
              <a:t>ARDL Bound Test</a:t>
            </a:r>
            <a:r>
              <a:rPr lang="es-CO" sz="2000" dirty="0"/>
              <a:t>:</a:t>
            </a:r>
          </a:p>
          <a:p>
            <a:endParaRPr lang="es-CO" sz="2000" dirty="0"/>
          </a:p>
          <a:p>
            <a:endParaRPr lang="es-CO" sz="20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B1655D6-27E6-25E2-71C5-059F6ADD779D}"/>
              </a:ext>
            </a:extLst>
          </p:cNvPr>
          <p:cNvGrpSpPr/>
          <p:nvPr/>
        </p:nvGrpSpPr>
        <p:grpSpPr>
          <a:xfrm>
            <a:off x="944880" y="4330973"/>
            <a:ext cx="7254240" cy="1434967"/>
            <a:chOff x="944880" y="3883933"/>
            <a:chExt cx="7254240" cy="143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48979A5A-8D9A-8C23-96CA-F94F6CEC687A}"/>
                    </a:ext>
                  </a:extLst>
                </p:cNvPr>
                <p:cNvSpPr txBox="1"/>
                <p:nvPr/>
              </p:nvSpPr>
              <p:spPr>
                <a:xfrm>
                  <a:off x="944880" y="3883933"/>
                  <a:ext cx="7254240" cy="881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s-CO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CO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△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𝝋</m:t>
                                        </m:r>
                                      </m:e>
                                      <m:sub>
                                        <m:r>
                                          <a:rPr lang="es-CO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s-CO" sz="180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48979A5A-8D9A-8C23-96CA-F94F6CEC6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80" y="3883933"/>
                  <a:ext cx="7254240" cy="8814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ED52670-4A2E-C142-79EB-E2CC068AB62C}"/>
                </a:ext>
              </a:extLst>
            </p:cNvPr>
            <p:cNvSpPr/>
            <p:nvPr/>
          </p:nvSpPr>
          <p:spPr>
            <a:xfrm>
              <a:off x="2519680" y="3883933"/>
              <a:ext cx="2915920" cy="103350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58FF9703-62C0-5DF8-9C19-AD66EAA6F3B6}"/>
                </a:ext>
              </a:extLst>
            </p:cNvPr>
            <p:cNvSpPr/>
            <p:nvPr/>
          </p:nvSpPr>
          <p:spPr>
            <a:xfrm>
              <a:off x="5588000" y="3883933"/>
              <a:ext cx="1808480" cy="103350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2D747F9-0739-9DE4-B045-10FDAD0ED6DE}"/>
                </a:ext>
              </a:extLst>
            </p:cNvPr>
            <p:cNvSpPr txBox="1"/>
            <p:nvPr/>
          </p:nvSpPr>
          <p:spPr>
            <a:xfrm>
              <a:off x="2519680" y="4949568"/>
              <a:ext cx="2759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accent1"/>
                  </a:solidFill>
                </a:rPr>
                <a:t>Términos de corto plazo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FE44A5B-3215-BB6B-7A9D-68E5B6830C96}"/>
                </a:ext>
              </a:extLst>
            </p:cNvPr>
            <p:cNvSpPr txBox="1"/>
            <p:nvPr/>
          </p:nvSpPr>
          <p:spPr>
            <a:xfrm>
              <a:off x="5443750" y="4949568"/>
              <a:ext cx="2755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accent1"/>
                  </a:solidFill>
                </a:rPr>
                <a:t>Términos de largo plazo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1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20547-E405-82A4-5F83-1C7CD048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 resumen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6E48C35-C4C4-0784-99D0-D755932EE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760" y="1875235"/>
                <a:ext cx="8463280" cy="488116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CO" sz="2000" dirty="0"/>
                  <a:t>ARDL incluye: rezagos de su variable dependiente;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O" sz="2000" dirty="0"/>
                  <a:t>valores contemporáneos de los regresores,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CO" sz="2000" dirty="0"/>
                  <a:t> y, rezagos de los regresores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O" sz="2000" dirty="0"/>
                  <a:t>.</a:t>
                </a:r>
              </a:p>
              <a:p>
                <a:pPr algn="just"/>
                <a:r>
                  <a:rPr lang="es-CO" sz="2000" dirty="0"/>
                  <a:t>El modelo puede representar una combinación de variables con I(1) y I(0); pero no I(2) o mayores niveles de integración.</a:t>
                </a:r>
              </a:p>
              <a:p>
                <a:pPr algn="just"/>
                <a:r>
                  <a:rPr lang="es-CO" sz="2000" dirty="0"/>
                  <a:t>ARDL se puede especificar para todas las variables de orden I(1).</a:t>
                </a:r>
              </a:p>
              <a:p>
                <a:pPr algn="just"/>
                <a:r>
                  <a:rPr lang="es-CO" sz="2000" dirty="0"/>
                  <a:t>El modelo </a:t>
                </a:r>
                <a:r>
                  <a:rPr lang="es-CO" sz="2000" b="1" dirty="0"/>
                  <a:t>ARDL</a:t>
                </a:r>
                <a:r>
                  <a:rPr lang="es-CO" sz="2000" dirty="0"/>
                  <a:t> puede incluir variables </a:t>
                </a:r>
                <a:r>
                  <a:rPr lang="es-CO" sz="2000" b="1" dirty="0"/>
                  <a:t>endógenas</a:t>
                </a:r>
                <a:r>
                  <a:rPr lang="es-CO" sz="2000" dirty="0"/>
                  <a:t> y </a:t>
                </a:r>
                <a:r>
                  <a:rPr lang="es-CO" sz="2000" b="1" dirty="0"/>
                  <a:t>exógenas</a:t>
                </a:r>
                <a:r>
                  <a:rPr lang="es-CO" sz="2000" dirty="0"/>
                  <a:t>, a diferencia del modelo </a:t>
                </a:r>
                <a:r>
                  <a:rPr lang="es-CO" sz="2000" b="1" dirty="0"/>
                  <a:t>VAR</a:t>
                </a:r>
                <a:r>
                  <a:rPr lang="es-CO" sz="2000" dirty="0"/>
                  <a:t>, que solo incluye variables </a:t>
                </a:r>
                <a:r>
                  <a:rPr lang="es-CO" sz="2000" b="1" dirty="0"/>
                  <a:t>endógenas</a:t>
                </a:r>
                <a:r>
                  <a:rPr lang="es-CO" sz="2000" dirty="0"/>
                  <a:t>.</a:t>
                </a:r>
              </a:p>
              <a:p>
                <a:pPr algn="just"/>
                <a:r>
                  <a:rPr lang="es-CO" sz="2000" dirty="0"/>
                  <a:t>Según Pesaran(2001) la recomendación para el ARDL Bound Test:</a:t>
                </a:r>
              </a:p>
              <a:p>
                <a:pPr lvl="1" algn="just"/>
                <a:r>
                  <a:rPr lang="es-CO" sz="1800" dirty="0"/>
                  <a:t>Si la prueba F es significativo; es decir, que existe una cointegración, proceder con: </a:t>
                </a:r>
              </a:p>
              <a:p>
                <a:pPr lvl="2" algn="just"/>
                <a:r>
                  <a:rPr lang="es-CO" sz="1589" dirty="0"/>
                  <a:t>1) VECM para examinar las relaciones dinámicas a largo plazo y 2) ARDL con la especificación a corto plazo para examinar la causalidad en el corto plazo.</a:t>
                </a:r>
              </a:p>
              <a:p>
                <a:pPr lvl="1" algn="just"/>
                <a:r>
                  <a:rPr lang="es-CO" sz="1800" dirty="0"/>
                  <a:t>Si la prueba F no es significativa; esto es, no hay una condición de cointegración, proceder con el ARDL en el corto plazo para examinar si las relaciones causales existen.</a:t>
                </a:r>
              </a:p>
              <a:p>
                <a:pPr lvl="1" algn="just"/>
                <a:r>
                  <a:rPr lang="es-CO" sz="1800" dirty="0"/>
                  <a:t>En todos los casos, revisar la adecuación al modelo.</a:t>
                </a:r>
              </a:p>
              <a:p>
                <a:pPr lvl="1" algn="just"/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6E48C35-C4C4-0784-99D0-D755932EE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875235"/>
                <a:ext cx="8463280" cy="4881165"/>
              </a:xfrm>
              <a:blipFill>
                <a:blip r:embed="rId2"/>
                <a:stretch>
                  <a:fillRect l="-648" t="-1375" r="-72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0A6D9-6520-FCEC-CC20-C966F0D6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2400" dirty="0"/>
              <a:t>El proceso de estimación para ARDL Bound Test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41C904-4EF1-B966-2D06-6896ABD23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79" y="1875235"/>
            <a:ext cx="7887202" cy="430187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s-CO" sz="2000" dirty="0"/>
              <a:t>Especificar el modelo ARDL Bound Test (una forma no-restrictiva del VECM; o sea, que incluye todos los términos de largo plazo).</a:t>
            </a:r>
          </a:p>
          <a:p>
            <a:pPr marL="342900" indent="-342900">
              <a:buAutoNum type="arabicPeriod"/>
            </a:pPr>
            <a:r>
              <a:rPr lang="es-CO" sz="2000" dirty="0"/>
              <a:t>Determinar la estructura óptima de rezagos.</a:t>
            </a:r>
          </a:p>
          <a:p>
            <a:pPr marL="342900" indent="-342900">
              <a:buAutoNum type="arabicPeriod"/>
            </a:pPr>
            <a:r>
              <a:rPr lang="es-CO" sz="2000" dirty="0"/>
              <a:t>Aplicar la prueba Bound Test para ver si hay cointegración.</a:t>
            </a:r>
          </a:p>
          <a:p>
            <a:pPr marL="342900" indent="-342900">
              <a:buAutoNum type="arabicPeriod"/>
            </a:pPr>
            <a:r>
              <a:rPr lang="es-CO" sz="2000" dirty="0"/>
              <a:t>Si las series están cointegradas, especificar el modelo VECM para investigar la dinámica a largo plazo.</a:t>
            </a:r>
          </a:p>
          <a:p>
            <a:pPr marL="342900" indent="-342900">
              <a:buAutoNum type="arabicPeriod"/>
            </a:pPr>
            <a:r>
              <a:rPr lang="es-CO" sz="2000" dirty="0"/>
              <a:t>Si las series no están cointegradas, especificar el modelo a corto plazo del ARDL.</a:t>
            </a:r>
          </a:p>
          <a:p>
            <a:pPr marL="342900" indent="-342900">
              <a:buAutoNum type="arabicPeriod"/>
            </a:pPr>
            <a:r>
              <a:rPr lang="es-CO" sz="2000" dirty="0"/>
              <a:t>Analizar los residuales.</a:t>
            </a:r>
          </a:p>
          <a:p>
            <a:pPr marL="583890" lvl="1" indent="-342900">
              <a:buAutoNum type="arabicPeriod"/>
            </a:pPr>
            <a:r>
              <a:rPr lang="es-CO" sz="1800" dirty="0"/>
              <a:t>Correlaciones seriales (para ambos, ARDL y VECM)</a:t>
            </a:r>
          </a:p>
          <a:p>
            <a:pPr marL="583890" lvl="1" indent="-342900">
              <a:buAutoNum type="arabicPeriod"/>
            </a:pPr>
            <a:r>
              <a:rPr lang="es-CO" sz="1800" dirty="0"/>
              <a:t>Estabilidad del modelo (heterocedasticidad).</a:t>
            </a:r>
          </a:p>
          <a:p>
            <a:pPr marL="342900" indent="-342900">
              <a:buAutoNum type="arabicPeriod"/>
            </a:pP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49577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5B7AA-D417-2F7C-E365-7AB1EC8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ARDL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2551643-E2AE-0751-106E-CA0984EAA8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3616960"/>
                <a:ext cx="7753601" cy="2560152"/>
              </a:xfrm>
            </p:spPr>
            <p:txBody>
              <a:bodyPr>
                <a:normAutofit/>
              </a:bodyPr>
              <a:lstStyle/>
              <a:p>
                <a:r>
                  <a:rPr lang="es-CO" sz="2400" dirty="0"/>
                  <a:t>Coeficientes a corto plazo: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s-CO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s-CO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s-CO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s-CO" sz="2400" dirty="0"/>
              </a:p>
              <a:p>
                <a:r>
                  <a:rPr lang="es-CO" sz="2400" dirty="0"/>
                  <a:t>Coeficientes de corrección al error de largo plazo: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s-CO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CO" sz="24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s-CO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s-CO" sz="2400" dirty="0"/>
              </a:p>
              <a:p>
                <a:r>
                  <a:rPr lang="es-CO" sz="2400" dirty="0"/>
                  <a:t>Término de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CO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s-CO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2551643-E2AE-0751-106E-CA0984EAA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3616960"/>
                <a:ext cx="7753601" cy="2560152"/>
              </a:xfrm>
              <a:blipFill>
                <a:blip r:embed="rId2"/>
                <a:stretch>
                  <a:fillRect l="-1022" t="-1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33A9DE05-F96F-021D-D18E-916328E104B3}"/>
              </a:ext>
            </a:extLst>
          </p:cNvPr>
          <p:cNvGrpSpPr/>
          <p:nvPr/>
        </p:nvGrpSpPr>
        <p:grpSpPr>
          <a:xfrm>
            <a:off x="762000" y="1994033"/>
            <a:ext cx="7254240" cy="1434967"/>
            <a:chOff x="944880" y="3883933"/>
            <a:chExt cx="7254240" cy="143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476151D-29A8-3EFD-4A03-91A7BB52BAB6}"/>
                    </a:ext>
                  </a:extLst>
                </p:cNvPr>
                <p:cNvSpPr txBox="1"/>
                <p:nvPr/>
              </p:nvSpPr>
              <p:spPr>
                <a:xfrm>
                  <a:off x="944880" y="3883933"/>
                  <a:ext cx="7254240" cy="881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s-CO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CO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s-CO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△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𝝋</m:t>
                                        </m:r>
                                      </m:e>
                                      <m:sub>
                                        <m:r>
                                          <a:rPr lang="es-CO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CO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s-CO" sz="180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476151D-29A8-3EFD-4A03-91A7BB52B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80" y="3883933"/>
                  <a:ext cx="7254240" cy="8814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362B1C4F-4052-0DB9-0A27-3F09A6B630A3}"/>
                </a:ext>
              </a:extLst>
            </p:cNvPr>
            <p:cNvSpPr/>
            <p:nvPr/>
          </p:nvSpPr>
          <p:spPr>
            <a:xfrm>
              <a:off x="2519680" y="3883933"/>
              <a:ext cx="2915920" cy="103350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4D842E0-8CDF-D77A-02C4-E46CCFA74441}"/>
                </a:ext>
              </a:extLst>
            </p:cNvPr>
            <p:cNvSpPr/>
            <p:nvPr/>
          </p:nvSpPr>
          <p:spPr>
            <a:xfrm>
              <a:off x="5588000" y="3883933"/>
              <a:ext cx="1808480" cy="103350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7B46E0E-C948-D25A-D3B5-EE4FD0BDF813}"/>
                </a:ext>
              </a:extLst>
            </p:cNvPr>
            <p:cNvSpPr txBox="1"/>
            <p:nvPr/>
          </p:nvSpPr>
          <p:spPr>
            <a:xfrm>
              <a:off x="2519680" y="4949568"/>
              <a:ext cx="2759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accent1"/>
                  </a:solidFill>
                </a:rPr>
                <a:t>Términos de corto plazo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5BDBBD2-BC63-973B-F498-3ED27E3E1040}"/>
                </a:ext>
              </a:extLst>
            </p:cNvPr>
            <p:cNvSpPr txBox="1"/>
            <p:nvPr/>
          </p:nvSpPr>
          <p:spPr>
            <a:xfrm>
              <a:off x="5443750" y="4949568"/>
              <a:ext cx="2755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accent1"/>
                  </a:solidFill>
                </a:rPr>
                <a:t>Términos de largo plazo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1866941"/>
      </p:ext>
    </p:extLst>
  </p:cSld>
  <p:clrMapOvr>
    <a:masterClrMapping/>
  </p:clrMapOvr>
</p:sld>
</file>

<file path=ppt/theme/theme1.xml><?xml version="1.0" encoding="utf-8"?>
<a:theme xmlns:a="http://schemas.openxmlformats.org/drawingml/2006/main" name="MIAD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AD" id="{A632F064-CD9C-49A5-9307-C45AC03B9415}" vid="{5599C3E7-AB6E-43BB-962E-BE1AA3B27BA5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70132a7-dfe7-4842-838c-fda10b9d4cef">
      <Terms xmlns="http://schemas.microsoft.com/office/infopath/2007/PartnerControls"/>
    </lcf76f155ced4ddcb4097134ff3c332f>
    <TaxCatchAll xmlns="46c87129-2922-41e0-9915-4492c14b85cf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24034F67CE40C44A57C585AE70AE5BF" ma:contentTypeVersion="12" ma:contentTypeDescription="Crear nuevo documento." ma:contentTypeScope="" ma:versionID="f2ac820862d8c7f73e9cce34d3cfefeb">
  <xsd:schema xmlns:xsd="http://www.w3.org/2001/XMLSchema" xmlns:xs="http://www.w3.org/2001/XMLSchema" xmlns:p="http://schemas.microsoft.com/office/2006/metadata/properties" xmlns:ns2="f70132a7-dfe7-4842-838c-fda10b9d4cef" xmlns:ns3="7fe59f34-55a4-4ccc-9a2c-36cfcecf2037" xmlns:ns4="46c87129-2922-41e0-9915-4492c14b85cf" targetNamespace="http://schemas.microsoft.com/office/2006/metadata/properties" ma:root="true" ma:fieldsID="183279b9152937c9fb121257caba6acc" ns2:_="" ns3:_="" ns4:_="">
    <xsd:import namespace="f70132a7-dfe7-4842-838c-fda10b9d4cef"/>
    <xsd:import namespace="7fe59f34-55a4-4ccc-9a2c-36cfcecf2037"/>
    <xsd:import namespace="46c87129-2922-41e0-9915-4492c14b85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0132a7-dfe7-4842-838c-fda10b9d4c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a38e7027-190f-4f90-8839-9f8250567d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c87129-2922-41e0-9915-4492c14b85cf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8382456-B593-4578-9EAA-F7B68DF16CC0}" ma:internalName="TaxCatchAll" ma:showField="CatchAllData" ma:web="{7fe59f34-55a4-4ccc-9a2c-36cfcecf203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2EB0D-0C0D-40E5-8640-D7B1BE5B3D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666B8F-A742-4AA1-92FF-563B940CDC39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7fe59f34-55a4-4ccc-9a2c-36cfcecf2037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6c87129-2922-41e0-9915-4492c14b85cf"/>
    <ds:schemaRef ds:uri="f70132a7-dfe7-4842-838c-fda10b9d4cef"/>
  </ds:schemaRefs>
</ds:datastoreItem>
</file>

<file path=customXml/itemProps3.xml><?xml version="1.0" encoding="utf-8"?>
<ds:datastoreItem xmlns:ds="http://schemas.openxmlformats.org/officeDocument/2006/customXml" ds:itemID="{65ED6DFD-318E-4213-8B75-D054F09A99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0132a7-dfe7-4842-838c-fda10b9d4cef"/>
    <ds:schemaRef ds:uri="7fe59f34-55a4-4ccc-9a2c-36cfcecf2037"/>
    <ds:schemaRef ds:uri="46c87129-2922-41e0-9915-4492c14b85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MIAD</Template>
  <TotalTime>14752</TotalTime>
  <Words>844</Words>
  <Application>Microsoft Office PowerPoint</Application>
  <PresentationFormat>Presentación en pantalla (4:3)</PresentationFormat>
  <Paragraphs>92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Antenna Bold</vt:lpstr>
      <vt:lpstr>Antenna Regular</vt:lpstr>
      <vt:lpstr>Arial</vt:lpstr>
      <vt:lpstr>Calibri</vt:lpstr>
      <vt:lpstr>Cambria Math</vt:lpstr>
      <vt:lpstr>Courier New</vt:lpstr>
      <vt:lpstr>Rockwell</vt:lpstr>
      <vt:lpstr>Vitesse Bold</vt:lpstr>
      <vt:lpstr>MIAD</vt:lpstr>
      <vt:lpstr>Encabezados y cierre</vt:lpstr>
      <vt:lpstr>Diseño para Videos</vt:lpstr>
      <vt:lpstr>Presentación de PowerPoint</vt:lpstr>
      <vt:lpstr>Pronósticos Semana 7  </vt:lpstr>
      <vt:lpstr>Agenda</vt:lpstr>
      <vt:lpstr>Tipos de rezagos en modelos regresivos</vt:lpstr>
      <vt:lpstr>Modelo ARDL</vt:lpstr>
      <vt:lpstr>Avances en ARDL, términos a corto y largo plazo</vt:lpstr>
      <vt:lpstr>En resumen</vt:lpstr>
      <vt:lpstr>El proceso de estimación para ARDL Bound Test</vt:lpstr>
      <vt:lpstr>ARDL</vt:lpstr>
      <vt:lpstr>ARDL y VECM</vt:lpstr>
      <vt:lpstr>Presentación de PowerPoint</vt:lpstr>
      <vt:lpstr> Curso  Pronósticos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Adriana Lourdes Abrego Perez</dc:creator>
  <cp:lastModifiedBy>Adriana Abrego</cp:lastModifiedBy>
  <cp:revision>68</cp:revision>
  <dcterms:created xsi:type="dcterms:W3CDTF">2020-02-14T18:57:37Z</dcterms:created>
  <dcterms:modified xsi:type="dcterms:W3CDTF">2024-06-19T20:21:32Z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0x010100A24034F67CE40C44A57C585AE70AE5BF</vt:lpwstr>
  </property>
</Properties>
</file>